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1" r:id="rId4"/>
    <p:sldMasterId id="2147483691" r:id="rId5"/>
  </p:sldMasterIdLst>
  <p:notesMasterIdLst>
    <p:notesMasterId r:id="rId28"/>
  </p:notesMasterIdLst>
  <p:handoutMasterIdLst>
    <p:handoutMasterId r:id="rId29"/>
  </p:handoutMasterIdLst>
  <p:sldIdLst>
    <p:sldId id="294" r:id="rId6"/>
    <p:sldId id="411" r:id="rId7"/>
    <p:sldId id="425" r:id="rId8"/>
    <p:sldId id="430" r:id="rId9"/>
    <p:sldId id="431" r:id="rId10"/>
    <p:sldId id="432" r:id="rId11"/>
    <p:sldId id="433" r:id="rId12"/>
    <p:sldId id="428" r:id="rId13"/>
    <p:sldId id="434" r:id="rId14"/>
    <p:sldId id="426" r:id="rId15"/>
    <p:sldId id="429" r:id="rId16"/>
    <p:sldId id="427" r:id="rId17"/>
    <p:sldId id="422" r:id="rId18"/>
    <p:sldId id="420" r:id="rId19"/>
    <p:sldId id="418" r:id="rId20"/>
    <p:sldId id="416" r:id="rId21"/>
    <p:sldId id="421" r:id="rId22"/>
    <p:sldId id="417" r:id="rId23"/>
    <p:sldId id="415" r:id="rId24"/>
    <p:sldId id="419" r:id="rId25"/>
    <p:sldId id="423" r:id="rId26"/>
    <p:sldId id="424"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 userDrawn="1">
          <p15:clr>
            <a:srgbClr val="A4A3A4"/>
          </p15:clr>
        </p15:guide>
        <p15:guide id="2" orient="horz" pos="1747">
          <p15:clr>
            <a:srgbClr val="A4A3A4"/>
          </p15:clr>
        </p15:guide>
        <p15:guide id="3" orient="horz" pos="1837">
          <p15:clr>
            <a:srgbClr val="A4A3A4"/>
          </p15:clr>
        </p15:guide>
        <p15:guide id="5" orient="horz" pos="3094" userDrawn="1">
          <p15:clr>
            <a:srgbClr val="A4A3A4"/>
          </p15:clr>
        </p15:guide>
        <p15:guide id="6" pos="2835">
          <p15:clr>
            <a:srgbClr val="A4A3A4"/>
          </p15:clr>
        </p15:guide>
        <p15:guide id="7" pos="2925">
          <p15:clr>
            <a:srgbClr val="A4A3A4"/>
          </p15:clr>
        </p15:guide>
        <p15:guide id="8" pos="136" userDrawn="1">
          <p15:clr>
            <a:srgbClr val="A4A3A4"/>
          </p15:clr>
        </p15:guide>
        <p15:guide id="9" pos="1451" userDrawn="1">
          <p15:clr>
            <a:srgbClr val="A4A3A4"/>
          </p15:clr>
        </p15:guide>
        <p15:guide id="10" pos="1519" userDrawn="1">
          <p15:clr>
            <a:srgbClr val="A4A3A4"/>
          </p15:clr>
        </p15:guide>
        <p15:guide id="11" pos="4241" userDrawn="1">
          <p15:clr>
            <a:srgbClr val="A4A3A4"/>
          </p15:clr>
        </p15:guide>
        <p15:guide id="12" pos="4317">
          <p15:clr>
            <a:srgbClr val="A4A3A4"/>
          </p15:clr>
        </p15:guide>
        <p15:guide id="13" pos="56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5ADAC"/>
    <a:srgbClr val="76B7B2"/>
    <a:srgbClr val="257CB1"/>
    <a:srgbClr val="FFBC79"/>
    <a:srgbClr val="F8F8F8"/>
    <a:srgbClr val="4A3970"/>
    <a:srgbClr val="D8D4DF"/>
    <a:srgbClr val="E2EB2E"/>
    <a:srgbClr val="F6F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6"/>
    <p:restoredTop sz="68038" autoAdjust="0"/>
  </p:normalViewPr>
  <p:slideViewPr>
    <p:cSldViewPr snapToGrid="0">
      <p:cViewPr varScale="1">
        <p:scale>
          <a:sx n="102" d="100"/>
          <a:sy n="102" d="100"/>
        </p:scale>
        <p:origin x="2034" y="102"/>
      </p:cViewPr>
      <p:guideLst>
        <p:guide orient="horz" pos="123"/>
        <p:guide orient="horz" pos="1747"/>
        <p:guide orient="horz" pos="1837"/>
        <p:guide orient="horz" pos="3094"/>
        <p:guide pos="2835"/>
        <p:guide pos="2925"/>
        <p:guide pos="136"/>
        <p:guide pos="1451"/>
        <p:guide pos="1519"/>
        <p:guide pos="4241"/>
        <p:guide pos="4317"/>
        <p:guide pos="562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660188-8B3B-497C-B5A9-22038B3E5A50}" type="datetimeFigureOut">
              <a:rPr lang="en-GB" smtClean="0"/>
              <a:t>22/05/2023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66306E-A293-4AA0-84B1-73B4E022A157}" type="slidenum">
              <a:rPr lang="en-GB" smtClean="0"/>
              <a:t>‹#›</a:t>
            </a:fld>
            <a:endParaRPr lang="en-GB"/>
          </a:p>
        </p:txBody>
      </p:sp>
    </p:spTree>
    <p:extLst>
      <p:ext uri="{BB962C8B-B14F-4D97-AF65-F5344CB8AC3E}">
        <p14:creationId xmlns:p14="http://schemas.microsoft.com/office/powerpoint/2010/main" val="1627222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29831F-C8BF-4C81-9259-DC456B4501DA}" type="datetimeFigureOut">
              <a:rPr lang="en-GB" smtClean="0"/>
              <a:t>22/05/2023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2DA5E9-8E0A-471F-B141-C0F2518D2DBB}" type="slidenum">
              <a:rPr lang="en-GB" smtClean="0"/>
              <a:t>‹#›</a:t>
            </a:fld>
            <a:endParaRPr lang="en-GB"/>
          </a:p>
        </p:txBody>
      </p:sp>
    </p:spTree>
    <p:extLst>
      <p:ext uri="{BB962C8B-B14F-4D97-AF65-F5344CB8AC3E}">
        <p14:creationId xmlns:p14="http://schemas.microsoft.com/office/powerpoint/2010/main" val="289228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2DA5E9-8E0A-471F-B141-C0F2518D2DBB}" type="slidenum">
              <a:rPr lang="en-GB" smtClean="0"/>
              <a:t>1</a:t>
            </a:fld>
            <a:endParaRPr lang="en-GB"/>
          </a:p>
        </p:txBody>
      </p:sp>
    </p:spTree>
    <p:extLst>
      <p:ext uri="{BB962C8B-B14F-4D97-AF65-F5344CB8AC3E}">
        <p14:creationId xmlns:p14="http://schemas.microsoft.com/office/powerpoint/2010/main" val="104752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22</a:t>
            </a:fld>
            <a:endParaRPr lang="en-GB"/>
          </a:p>
        </p:txBody>
      </p:sp>
    </p:spTree>
    <p:extLst>
      <p:ext uri="{BB962C8B-B14F-4D97-AF65-F5344CB8AC3E}">
        <p14:creationId xmlns:p14="http://schemas.microsoft.com/office/powerpoint/2010/main" val="123121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b="1" i="0" dirty="0">
                <a:effectLst/>
                <a:latin typeface="-apple-system"/>
              </a:rPr>
              <a:t>Building Neural Networks to solve Sequence Modelling problems </a:t>
            </a:r>
          </a:p>
          <a:p>
            <a:pPr algn="l" fontAlgn="auto"/>
            <a:endParaRPr lang="en-GB" b="1" i="0" dirty="0">
              <a:effectLst/>
              <a:latin typeface="-apple-system"/>
            </a:endParaRPr>
          </a:p>
          <a:p>
            <a:pPr marL="228600" indent="-228600" algn="l" fontAlgn="auto">
              <a:buFont typeface="+mj-lt"/>
              <a:buAutoNum type="arabicPeriod"/>
            </a:pPr>
            <a:r>
              <a:rPr lang="en-GB" b="0" i="0" dirty="0">
                <a:effectLst/>
                <a:latin typeface="-apple-system"/>
              </a:rPr>
              <a:t>Firstly, let us start from the very fundamentals by revisiting the concept of the perceptron and develop a solid understanding of the changes that should be done to the neural network architecture in order to handle sequential data.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Starting from the concept of perceptron, we defined the set of inputs from x1 through </a:t>
            </a:r>
            <a:r>
              <a:rPr lang="en-GB" b="0" i="0" dirty="0" err="1">
                <a:effectLst/>
                <a:latin typeface="-apple-system"/>
              </a:rPr>
              <a:t>xn</a:t>
            </a:r>
            <a:r>
              <a:rPr lang="en-GB" b="0" i="0" dirty="0">
                <a:effectLst/>
                <a:latin typeface="-apple-system"/>
              </a:rPr>
              <a:t> and each of these numbers multiplied by a weight matrix and then they're going to all be added together to form this internal state of the perceptron  which we'll say is z and then this value z is passed through a non-linear activation function to produce a predictive output </a:t>
            </a:r>
            <a:r>
              <a:rPr lang="en-GB" b="0" i="0" dirty="0" err="1">
                <a:effectLst/>
                <a:latin typeface="-apple-system"/>
              </a:rPr>
              <a:t>y_hat</a:t>
            </a:r>
            <a:r>
              <a:rPr lang="en-GB" b="0" i="0" dirty="0">
                <a:effectLst/>
                <a:latin typeface="-apple-system"/>
              </a:rPr>
              <a:t>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may be recalled that with the perceptron, one can have multiple inputs coming in and since we know we’re talking of sequence modelling, these inputs can be considered as being from a single time step in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could extend from the single perceptron to now a layer of perceptron’s to yield  multi-dimensional outputs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should be underscored that the above mechanism does not have a notion of time or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All the inputs and the outputs above can be thought of that coming from a fixed time step of a sequence.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endParaRPr lang="en-GB" b="0" i="0" dirty="0">
              <a:effectLst/>
              <a:latin typeface="-apple-system"/>
            </a:endParaRPr>
          </a:p>
          <a:p>
            <a:pPr marL="0" indent="0" algn="l" fontAlgn="auto">
              <a:buFont typeface="+mj-lt"/>
              <a:buNone/>
            </a:pPr>
            <a:r>
              <a:rPr lang="en-GB" b="0" i="0" dirty="0">
                <a:effectLst/>
                <a:latin typeface="-apple-system"/>
              </a:rPr>
              <a:t>Now – lets us simplify things. Let us simplify the diagram and collapse the hidden layer as shown:</a:t>
            </a:r>
          </a:p>
          <a:p>
            <a:pPr marL="0" indent="0" algn="l" fontAlgn="auto">
              <a:buFont typeface="+mj-lt"/>
              <a:buNone/>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Here, the input and the output vector are depicted of being of length m and length n respectively.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if we apply the same model repeatedly for each time step in the sequence, we get a sense of how we could handle the individual inputs across different time steps as shown in the figure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All the models depicted above are replicas of each other at different time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output vector </a:t>
            </a:r>
            <a:r>
              <a:rPr lang="en-GB" b="0" i="0" dirty="0" err="1">
                <a:effectLst/>
                <a:latin typeface="-apple-system"/>
              </a:rPr>
              <a:t>y_hat_t</a:t>
            </a:r>
            <a:r>
              <a:rPr lang="en-GB" b="0" i="0" dirty="0">
                <a:effectLst/>
                <a:latin typeface="-apple-system"/>
              </a:rPr>
              <a:t> is going to be the function of the input at that time step as shown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taking a step back we know if we’re considering sequence data it is very likely that considering the sequence data the output of a label at a particular time step is going to depend on inputs at the prior time steps – so, we cannot treat the individual time steps as isolated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we have to consider the relationship which is inherent to the sequence data considering the inputs between different time steps. So how to address this?</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We need to link the information in the computation of the network at different time steps to each other.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Specifically, we are going to introduce internal memory or cell state denoted </a:t>
            </a:r>
            <a:r>
              <a:rPr lang="en-GB" b="0" i="0" dirty="0" err="1">
                <a:effectLst/>
                <a:latin typeface="-apple-system"/>
              </a:rPr>
              <a:t>h_t</a:t>
            </a:r>
            <a:r>
              <a:rPr lang="en-GB" b="0" i="0" dirty="0">
                <a:effectLst/>
                <a:latin typeface="-apple-system"/>
              </a:rPr>
              <a:t>;</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a:t>
            </a:r>
            <a:r>
              <a:rPr lang="en-GB" b="0" i="0" dirty="0" err="1">
                <a:effectLst/>
                <a:latin typeface="-apple-system"/>
              </a:rPr>
              <a:t>h_t</a:t>
            </a:r>
            <a:r>
              <a:rPr lang="en-GB" b="0" i="0" dirty="0">
                <a:effectLst/>
                <a:latin typeface="-apple-system"/>
              </a:rPr>
              <a:t> is going to be the memory that will be maintained by the neurons and the network itself and this state can be passed from time step to time step across time.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key idea here is that by having the recurrence relation we’re capturing the notion of memory. So, what this means now is that the network output predictions and the computations are not only the function of the input at a time step but also the memory of the cell state denoted by </a:t>
            </a:r>
            <a:r>
              <a:rPr lang="en-GB" b="0" i="0" dirty="0" err="1">
                <a:effectLst/>
                <a:latin typeface="-apple-system"/>
              </a:rPr>
              <a:t>h_t</a:t>
            </a:r>
            <a:r>
              <a:rPr lang="en-GB" b="0" i="0" dirty="0">
                <a:effectLst/>
                <a:latin typeface="-apple-system"/>
              </a:rPr>
              <a:t>.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the output depends both on the current input as well as the past computations and the past learning that occurs. One can define this relationship by means of functions that map the input to the outputs as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As we can see that we can describe the neurons via a recurrence relation which means the cell state depends upon the current input and again on prior cell states.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It is exactly this idea (see figure below) of recurrence relation that provides the intuition of the key operation behind the recurrent neural networks or RNNs and through the sections 3 and 4 below we build upon the understanding of the mathematics of the recurrence relation and the operations that define the RNN behaviour.</a:t>
            </a:r>
          </a:p>
          <a:p>
            <a:br>
              <a:rPr lang="en-GB" dirty="0"/>
            </a:br>
            <a:endParaRPr lang="en-GB" b="0" i="0" dirty="0">
              <a:effectLst/>
              <a:latin typeface="-apple-system"/>
            </a:endParaRPr>
          </a:p>
          <a:p>
            <a:br>
              <a:rPr lang="en-GB" dirty="0"/>
            </a:br>
            <a:br>
              <a:rPr lang="en-GB" dirty="0"/>
            </a:br>
            <a:endParaRPr lang="en-GB" b="0" i="0" dirty="0">
              <a:effectLst/>
              <a:latin typeface="-apple-system"/>
            </a:endParaRPr>
          </a:p>
          <a:p>
            <a:pPr marL="0" indent="0" algn="l" fontAlgn="auto">
              <a:buFont typeface="+mj-lt"/>
              <a:buNone/>
            </a:pPr>
            <a:endParaRPr lang="en-GB" b="0" i="0" dirty="0">
              <a:effectLst/>
              <a:latin typeface="-apple-system"/>
            </a:endParaRPr>
          </a:p>
          <a:p>
            <a:pPr marL="0" indent="0" algn="l" fontAlgn="auto">
              <a:buFont typeface="+mj-lt"/>
              <a:buNone/>
            </a:pPr>
            <a:endParaRPr lang="en-GB" b="0" i="0" dirty="0">
              <a:effectLst/>
              <a:latin typeface="-apple-system"/>
            </a:endParaRP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3</a:t>
            </a:fld>
            <a:endParaRPr lang="en-GB"/>
          </a:p>
        </p:txBody>
      </p:sp>
    </p:spTree>
    <p:extLst>
      <p:ext uri="{BB962C8B-B14F-4D97-AF65-F5344CB8AC3E}">
        <p14:creationId xmlns:p14="http://schemas.microsoft.com/office/powerpoint/2010/main" val="376641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4</a:t>
            </a:fld>
            <a:endParaRPr lang="en-GB"/>
          </a:p>
        </p:txBody>
      </p:sp>
    </p:spTree>
    <p:extLst>
      <p:ext uri="{BB962C8B-B14F-4D97-AF65-F5344CB8AC3E}">
        <p14:creationId xmlns:p14="http://schemas.microsoft.com/office/powerpoint/2010/main" val="330068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br>
              <a:rPr lang="en-GB" dirty="0"/>
            </a:br>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5</a:t>
            </a:fld>
            <a:endParaRPr lang="en-GB"/>
          </a:p>
        </p:txBody>
      </p:sp>
    </p:spTree>
    <p:extLst>
      <p:ext uri="{BB962C8B-B14F-4D97-AF65-F5344CB8AC3E}">
        <p14:creationId xmlns:p14="http://schemas.microsoft.com/office/powerpoint/2010/main" val="2768880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How do we overcome the limitations of RNNs?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As pointed in the preceding paragraphs, RNNs use time step by time step processing of data – the notion of recurrence – to maintain the order information. We discussed the key limitations and reiterated those limitations in the section above.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Thus, what we want now is, that, rather than sequential time step by time step processing of data, we would like to process the information continuously as a continuous stream of information. Rather than being slow, we’d like to parallelize the computation to speed up the processing and importantly establish long memory that can build rich understanding of context, understanding of sequential data. </a:t>
            </a: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 </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Can we use feed forward networks?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Thinking of resolving the problems of RNNs, a naïve approach will be to squash all the data/ all the time steps together to create a vector that effectively concatenated the time steps together, feed all the data to a feed forward network which through its densely connected layers does the learning and gives you the outputs.</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6</a:t>
            </a:fld>
            <a:endParaRPr lang="en-GB"/>
          </a:p>
        </p:txBody>
      </p:sp>
    </p:spTree>
    <p:extLst>
      <p:ext uri="{BB962C8B-B14F-4D97-AF65-F5344CB8AC3E}">
        <p14:creationId xmlns:p14="http://schemas.microsoft.com/office/powerpoint/2010/main" val="248494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extract the information from the input data more intelligently – the key idea being to identify and “attend” to what is important in a sequential data, and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This is the notion of attention mechanism which is an extremely powerful concept in modern deep learning and natural language processing.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7</a:t>
            </a:fld>
            <a:endParaRPr lang="en-GB"/>
          </a:p>
        </p:txBody>
      </p:sp>
    </p:spTree>
    <p:extLst>
      <p:ext uri="{BB962C8B-B14F-4D97-AF65-F5344CB8AC3E}">
        <p14:creationId xmlns:p14="http://schemas.microsoft.com/office/powerpoint/2010/main" val="5536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400" b="1" i="0" dirty="0">
                <a:effectLst/>
                <a:latin typeface="-apple-system"/>
              </a:rPr>
              <a:t>Transformer Neural Network Architecture</a:t>
            </a:r>
          </a:p>
          <a:p>
            <a:pPr algn="l" fontAlgn="auto"/>
            <a:br>
              <a:rPr lang="en-GB" sz="1400" b="0" i="0" dirty="0">
                <a:effectLst/>
                <a:latin typeface="-apple-system"/>
              </a:rPr>
            </a:b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In 2017, the Transformer Neural Network architecture was introduced. </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The network employs an encoder-decoder architecture much like the recurrent neural network. The following are some of the starting differences between the RNNs and the Transformer architecture;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 In an RNN encoder, we pass the input sentence one word after the other. The current word’s hidden state has dependencies on the previous word’s hidden state, the word embeddings are generated one word at a time.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Whereas, with a transformer encoder, there is no concept of “time step” – we pass in all the words of the sentence simultaneously and determine the “word embedding” simultaneously as shown in the figure below;</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8</a:t>
            </a:fld>
            <a:endParaRPr lang="en-GB"/>
          </a:p>
        </p:txBody>
      </p:sp>
    </p:spTree>
    <p:extLst>
      <p:ext uri="{BB962C8B-B14F-4D97-AF65-F5344CB8AC3E}">
        <p14:creationId xmlns:p14="http://schemas.microsoft.com/office/powerpoint/2010/main" val="86846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2000" b="1" i="0" dirty="0">
                <a:effectLst/>
                <a:latin typeface="-apple-system"/>
              </a:rPr>
              <a:t>Recall: Back propagation in feed forward models</a:t>
            </a:r>
          </a:p>
          <a:p>
            <a:pPr algn="l" fontAlgn="auto"/>
            <a:endParaRPr lang="en-GB" sz="2000" b="1" i="0" dirty="0">
              <a:effectLst/>
              <a:latin typeface="-apple-system"/>
            </a:endParaRPr>
          </a:p>
          <a:p>
            <a:pPr marL="514350" indent="-514350" algn="l" fontAlgn="auto">
              <a:buFont typeface="+mj-lt"/>
              <a:buAutoNum type="arabicPeriod"/>
            </a:pPr>
            <a:r>
              <a:rPr lang="en-GB" sz="2400" b="0" i="0" dirty="0">
                <a:effectLst/>
                <a:latin typeface="-apple-system"/>
              </a:rPr>
              <a:t>Starting with the first word of the sequence, the hidden value at the far left, the first values are computed 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Then it propagates some of the computed information, takes the second word in the sequence, and gets new values.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One can see that process illustrated here, the orange area denotes the first computed values, and the green denotes the second word</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 second (hidden) values are computed using the older values in orange, and the new word in green.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After that, it takes the third word and propagates the values from the first and second words and computes another set of values from both of those, and it continues in a similar way from there.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At the final step, the computations contain information from all the words in the sequence, and the RNN can predict the next word, which in this example is </a:t>
            </a:r>
            <a:r>
              <a:rPr lang="en-GB" sz="2400" b="0" i="1" dirty="0">
                <a:effectLst/>
                <a:latin typeface="-apple-system"/>
              </a:rPr>
              <a:t>goal</a:t>
            </a:r>
            <a:r>
              <a:rPr lang="en-GB" sz="2400" b="0" i="0" dirty="0">
                <a:effectLst/>
                <a:latin typeface="-apple-system"/>
              </a:rPr>
              <a:t>.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Note  that in an RNN, the information from the first step doesn't have much influence on the outputs. Therefore, you can see the orange portion from the first step decreasing with each new step.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Correspondingly, computations made at the first step don't have much influence on the cost function either.</a:t>
            </a:r>
          </a:p>
          <a:p>
            <a:pPr marL="228600" indent="-228600">
              <a:buFont typeface="+mj-lt"/>
              <a:buAutoNum type="arabicPeriod"/>
            </a:pPr>
            <a:endParaRPr lang="en-GB" sz="1400" dirty="0">
              <a:latin typeface="JLR Emeric ExtraLight" panose="02000503040000020004" pitchFamily="2" charset="0"/>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10</a:t>
            </a:fld>
            <a:endParaRPr lang="en-GB"/>
          </a:p>
        </p:txBody>
      </p:sp>
    </p:spTree>
    <p:extLst>
      <p:ext uri="{BB962C8B-B14F-4D97-AF65-F5344CB8AC3E}">
        <p14:creationId xmlns:p14="http://schemas.microsoft.com/office/powerpoint/2010/main" val="2691187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a:p>
        </p:txBody>
      </p:sp>
      <p:sp>
        <p:nvSpPr>
          <p:cNvPr id="4" name="Slide Number Placeholder 3"/>
          <p:cNvSpPr>
            <a:spLocks noGrp="1"/>
          </p:cNvSpPr>
          <p:nvPr>
            <p:ph type="sldNum" sz="quarter" idx="5"/>
          </p:nvPr>
        </p:nvSpPr>
        <p:spPr/>
        <p:txBody>
          <a:bodyPr/>
          <a:lstStyle/>
          <a:p>
            <a:fld id="{A72DA5E9-8E0A-471F-B141-C0F2518D2DBB}" type="slidenum">
              <a:rPr lang="en-GB" smtClean="0"/>
              <a:t>17</a:t>
            </a:fld>
            <a:endParaRPr lang="en-GB"/>
          </a:p>
        </p:txBody>
      </p:sp>
    </p:spTree>
    <p:extLst>
      <p:ext uri="{BB962C8B-B14F-4D97-AF65-F5344CB8AC3E}">
        <p14:creationId xmlns:p14="http://schemas.microsoft.com/office/powerpoint/2010/main" val="1337180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596" y="1790977"/>
            <a:ext cx="7982806" cy="983540"/>
          </a:xfrm>
          <a:prstGeom prst="rect">
            <a:avLst/>
          </a:prstGeom>
        </p:spPr>
        <p:txBody>
          <a:bodyPr anchor="ctr"/>
          <a:lstStyle>
            <a:lvl1pPr marL="0" indent="0" algn="ctr">
              <a:buNone/>
              <a:defRPr sz="2800" b="0" i="0" cap="all" spc="600" baseline="0">
                <a:solidFill>
                  <a:schemeClr val="bg1"/>
                </a:solidFill>
                <a:latin typeface="JLR Emeric ExtraLight" panose="02000503040000020004" pitchFamily="2" charset="0"/>
              </a:defRPr>
            </a:lvl1pPr>
          </a:lstStyle>
          <a:p>
            <a:r>
              <a:rPr lang="en-US"/>
              <a:t>Click to edit presentation title</a:t>
            </a:r>
            <a:endParaRPr lang="en-GB"/>
          </a:p>
        </p:txBody>
      </p:sp>
      <p:sp>
        <p:nvSpPr>
          <p:cNvPr id="3" name="Subtitle 2"/>
          <p:cNvSpPr>
            <a:spLocks noGrp="1"/>
          </p:cNvSpPr>
          <p:nvPr>
            <p:ph type="subTitle" idx="1" hasCustomPrompt="1"/>
          </p:nvPr>
        </p:nvSpPr>
        <p:spPr>
          <a:xfrm>
            <a:off x="580596" y="3125831"/>
            <a:ext cx="7982806" cy="251429"/>
          </a:xfrm>
          <a:prstGeom prst="rect">
            <a:avLst/>
          </a:prstGeom>
        </p:spPr>
        <p:txBody>
          <a:bodyPr anchor="ctr"/>
          <a:lstStyle>
            <a:lvl1pPr marL="0" indent="0" algn="ctr">
              <a:buFont typeface="Arial" panose="020B0604020202020204" pitchFamily="34" charset="0"/>
              <a:buNone/>
              <a:defRPr sz="1400" cap="none" spc="50" baseline="0">
                <a:solidFill>
                  <a:schemeClr val="bg1"/>
                </a:solidFill>
                <a:latin typeface="JLR Emeric ExtraLight" panose="0200050304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#1</a:t>
            </a:r>
            <a:endParaRPr lang="en-GB"/>
          </a:p>
        </p:txBody>
      </p:sp>
      <p:sp>
        <p:nvSpPr>
          <p:cNvPr id="9" name="Text Placeholder 8"/>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75293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946" y="1768050"/>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9" name="Content Placeholder 2"/>
          <p:cNvSpPr>
            <a:spLocks noGrp="1"/>
          </p:cNvSpPr>
          <p:nvPr>
            <p:ph idx="13"/>
          </p:nvPr>
        </p:nvSpPr>
        <p:spPr>
          <a:xfrm>
            <a:off x="4572000" y="1769505"/>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7" name="Slide Number Placeholder 5">
            <a:extLst>
              <a:ext uri="{FF2B5EF4-FFF2-40B4-BE49-F238E27FC236}">
                <a16:creationId xmlns:a16="http://schemas.microsoft.com/office/drawing/2014/main" id="{C7C2732D-D8EB-491C-9A84-A467761745E6}"/>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3" name="Text Placeholder 3">
            <a:extLst>
              <a:ext uri="{FF2B5EF4-FFF2-40B4-BE49-F238E27FC236}">
                <a16:creationId xmlns:a16="http://schemas.microsoft.com/office/drawing/2014/main" id="{2239CEB8-FBE1-4AE7-80EE-70450B78A0D7}"/>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869344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 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65E4F79-2C26-4688-B17C-D420C9774B1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5" name="Straight Connector 4">
            <a:extLst>
              <a:ext uri="{FF2B5EF4-FFF2-40B4-BE49-F238E27FC236}">
                <a16:creationId xmlns:a16="http://schemas.microsoft.com/office/drawing/2014/main" id="{68408478-93F7-4992-8114-A6793DC0A987}"/>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8" name="Text Placeholder 3">
            <a:extLst>
              <a:ext uri="{FF2B5EF4-FFF2-40B4-BE49-F238E27FC236}">
                <a16:creationId xmlns:a16="http://schemas.microsoft.com/office/drawing/2014/main" id="{9F1AEEFA-9BE0-4CE6-A1AB-DE62B6DB05B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827323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DIVIDER PAGE</a:t>
            </a:r>
            <a:endParaRPr lang="en-GB"/>
          </a:p>
        </p:txBody>
      </p:sp>
    </p:spTree>
    <p:extLst>
      <p:ext uri="{BB962C8B-B14F-4D97-AF65-F5344CB8AC3E}">
        <p14:creationId xmlns:p14="http://schemas.microsoft.com/office/powerpoint/2010/main" val="427264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Click to edit add quote/statement</a:t>
            </a:r>
            <a:endParaRPr lang="en-GB"/>
          </a:p>
        </p:txBody>
      </p:sp>
    </p:spTree>
    <p:extLst>
      <p:ext uri="{BB962C8B-B14F-4D97-AF65-F5344CB8AC3E}">
        <p14:creationId xmlns:p14="http://schemas.microsoft.com/office/powerpoint/2010/main" val="191752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0" name="Title 1">
            <a:extLst>
              <a:ext uri="{FF2B5EF4-FFF2-40B4-BE49-F238E27FC236}">
                <a16:creationId xmlns:a16="http://schemas.microsoft.com/office/drawing/2014/main" id="{3F23F804-13CD-49E1-9D08-E57FD5476403}"/>
              </a:ext>
            </a:extLst>
          </p:cNvPr>
          <p:cNvSpPr txBox="1">
            <a:spLocks/>
          </p:cNvSpPr>
          <p:nvPr userDrawn="1"/>
        </p:nvSpPr>
        <p:spPr>
          <a:xfrm>
            <a:off x="580596" y="2079980"/>
            <a:ext cx="7982806" cy="983540"/>
          </a:xfrm>
          <a:prstGeom prst="rect">
            <a:avLst/>
          </a:prstGeom>
        </p:spPr>
        <p:txBody>
          <a:bodyPr anchor="ctr"/>
          <a:lstStyle>
            <a:lvl1pPr marL="0" indent="0" algn="ctr" defTabSz="914400" rtl="0" eaLnBrk="1" latinLnBrk="0" hangingPunct="1">
              <a:lnSpc>
                <a:spcPct val="100000"/>
              </a:lnSpc>
              <a:spcBef>
                <a:spcPct val="0"/>
              </a:spcBef>
              <a:buFont typeface="Arial" panose="020B0604020202020204" pitchFamily="34" charset="0"/>
              <a:buNone/>
              <a:defRPr sz="3600" b="0" i="0" kern="1200" cap="all" spc="600" baseline="0">
                <a:solidFill>
                  <a:schemeClr val="bg1"/>
                </a:solidFill>
                <a:latin typeface="JLR Emeric ExtraLight" panose="02000503040000020004" pitchFamily="2" charset="0"/>
                <a:ea typeface="+mj-ea"/>
                <a:cs typeface="+mj-cs"/>
              </a:defRPr>
            </a:lvl1pPr>
          </a:lstStyle>
          <a:p>
            <a:r>
              <a:rPr lang="en-US"/>
              <a:t>THANK YOU</a:t>
            </a:r>
            <a:endParaRPr lang="en-GB"/>
          </a:p>
        </p:txBody>
      </p:sp>
      <p:sp>
        <p:nvSpPr>
          <p:cNvPr id="6" name="Text Placeholder 8">
            <a:extLst>
              <a:ext uri="{FF2B5EF4-FFF2-40B4-BE49-F238E27FC236}">
                <a16:creationId xmlns:a16="http://schemas.microsoft.com/office/drawing/2014/main" id="{A9684759-05E7-4847-8FB1-2C439C86AB55}"/>
              </a:ext>
            </a:extLst>
          </p:cNvPr>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102262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184" y="816114"/>
            <a:ext cx="8696325"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14" name="Straight Connector 13">
            <a:extLst>
              <a:ext uri="{FF2B5EF4-FFF2-40B4-BE49-F238E27FC236}">
                <a16:creationId xmlns:a16="http://schemas.microsoft.com/office/drawing/2014/main" id="{7FA5039D-4844-45DF-AAF7-82BBED4C6E75}"/>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5" name="Text Placeholder 3">
            <a:extLst>
              <a:ext uri="{FF2B5EF4-FFF2-40B4-BE49-F238E27FC236}">
                <a16:creationId xmlns:a16="http://schemas.microsoft.com/office/drawing/2014/main" id="{22597446-3ADA-41E7-810F-E8674973FD89}"/>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r>
              <a:rPr lang="en-GB"/>
              <a:t>Section #: title</a:t>
            </a:r>
          </a:p>
        </p:txBody>
      </p:sp>
      <p:sp>
        <p:nvSpPr>
          <p:cNvPr id="4" name="Text Placeholder 3">
            <a:extLst>
              <a:ext uri="{FF2B5EF4-FFF2-40B4-BE49-F238E27FC236}">
                <a16:creationId xmlns:a16="http://schemas.microsoft.com/office/drawing/2014/main" id="{A7245173-97D5-6155-0CE4-CCEA5CB64F4C}"/>
              </a:ext>
            </a:extLst>
          </p:cNvPr>
          <p:cNvSpPr>
            <a:spLocks noGrp="1"/>
          </p:cNvSpPr>
          <p:nvPr>
            <p:ph type="body" sz="quarter" idx="17" hasCustomPrompt="1"/>
          </p:nvPr>
        </p:nvSpPr>
        <p:spPr>
          <a:xfrm>
            <a:off x="220183" y="383648"/>
            <a:ext cx="7827512" cy="252354"/>
          </a:xfrm>
          <a:prstGeom prst="rect">
            <a:avLst/>
          </a:prstGeom>
        </p:spPr>
        <p:txBody>
          <a:bodyPr lIns="0" tIns="0" rIns="0" bIns="0"/>
          <a:lstStyle>
            <a:lvl1pPr>
              <a:defRPr sz="1800"/>
            </a:lvl1pPr>
          </a:lstStyle>
          <a:p>
            <a:pPr lvl="0"/>
            <a:r>
              <a:rPr lang="en-US"/>
              <a:t>Section #: Slide Title</a:t>
            </a:r>
            <a:endParaRPr lang="en-GB"/>
          </a:p>
        </p:txBody>
      </p:sp>
    </p:spTree>
    <p:extLst>
      <p:ext uri="{BB962C8B-B14F-4D97-AF65-F5344CB8AC3E}">
        <p14:creationId xmlns:p14="http://schemas.microsoft.com/office/powerpoint/2010/main" val="418149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itle &amp; Content w/ Digi Tex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6" name="Content Placeholder 2">
            <a:extLst>
              <a:ext uri="{FF2B5EF4-FFF2-40B4-BE49-F238E27FC236}">
                <a16:creationId xmlns:a16="http://schemas.microsoft.com/office/drawing/2014/main" id="{C57E3F36-04B2-46F4-B794-ECE044651101}"/>
              </a:ext>
            </a:extLst>
          </p:cNvPr>
          <p:cNvSpPr>
            <a:spLocks noGrp="1"/>
          </p:cNvSpPr>
          <p:nvPr>
            <p:ph idx="14"/>
          </p:nvPr>
        </p:nvSpPr>
        <p:spPr>
          <a:xfrm>
            <a:off x="220184" y="816114"/>
            <a:ext cx="5158917"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a:extLst>
              <a:ext uri="{FF2B5EF4-FFF2-40B4-BE49-F238E27FC236}">
                <a16:creationId xmlns:a16="http://schemas.microsoft.com/office/drawing/2014/main" id="{CF467293-A535-430A-A263-28DC78B0C98C}"/>
              </a:ext>
            </a:extLst>
          </p:cNvPr>
          <p:cNvCxnSpPr>
            <a:cxnSpLocks/>
          </p:cNvCxnSpPr>
          <p:nvPr userDrawn="1"/>
        </p:nvCxnSpPr>
        <p:spPr>
          <a:xfrm>
            <a:off x="220183" y="636004"/>
            <a:ext cx="5315804" cy="0"/>
          </a:xfrm>
          <a:prstGeom prst="line">
            <a:avLst/>
          </a:prstGeom>
          <a:noFill/>
          <a:ln w="9525" cap="flat" cmpd="sng" algn="ctr">
            <a:solidFill>
              <a:srgbClr val="3E1C8A"/>
            </a:solidFill>
            <a:prstDash val="solid"/>
          </a:ln>
          <a:effectLst/>
        </p:spPr>
      </p:cxnSp>
      <p:sp>
        <p:nvSpPr>
          <p:cNvPr id="10" name="Text Placeholder 3">
            <a:extLst>
              <a:ext uri="{FF2B5EF4-FFF2-40B4-BE49-F238E27FC236}">
                <a16:creationId xmlns:a16="http://schemas.microsoft.com/office/drawing/2014/main" id="{307D2F1B-B07A-47C6-BF72-DA181CE0AD8B}"/>
              </a:ext>
            </a:extLst>
          </p:cNvPr>
          <p:cNvSpPr>
            <a:spLocks noGrp="1"/>
          </p:cNvSpPr>
          <p:nvPr>
            <p:ph type="body" sz="quarter" idx="16" hasCustomPrompt="1"/>
          </p:nvPr>
        </p:nvSpPr>
        <p:spPr>
          <a:xfrm>
            <a:off x="220183" y="153867"/>
            <a:ext cx="5324583"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52157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Title and Content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7" name="Picture Placeholder 7">
            <a:extLst>
              <a:ext uri="{FF2B5EF4-FFF2-40B4-BE49-F238E27FC236}">
                <a16:creationId xmlns:a16="http://schemas.microsoft.com/office/drawing/2014/main" id="{E0A02D12-DF8E-431D-ADE0-27EF01903582}"/>
              </a:ext>
            </a:extLst>
          </p:cNvPr>
          <p:cNvSpPr>
            <a:spLocks noGrp="1"/>
          </p:cNvSpPr>
          <p:nvPr>
            <p:ph type="pic" sz="quarter" idx="13"/>
          </p:nvPr>
        </p:nvSpPr>
        <p:spPr>
          <a:xfrm>
            <a:off x="4643438" y="812056"/>
            <a:ext cx="4284662"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5" name="Content Placeholder 2">
            <a:extLst>
              <a:ext uri="{FF2B5EF4-FFF2-40B4-BE49-F238E27FC236}">
                <a16:creationId xmlns:a16="http://schemas.microsoft.com/office/drawing/2014/main" id="{82460250-3FA9-448E-BC98-ADD8B8C592D6}"/>
              </a:ext>
            </a:extLst>
          </p:cNvPr>
          <p:cNvSpPr>
            <a:spLocks noGrp="1"/>
          </p:cNvSpPr>
          <p:nvPr>
            <p:ph idx="15"/>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0592B685-1447-468A-93BA-811CC322F236}"/>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1" name="Text Placeholder 3">
            <a:extLst>
              <a:ext uri="{FF2B5EF4-FFF2-40B4-BE49-F238E27FC236}">
                <a16:creationId xmlns:a16="http://schemas.microsoft.com/office/drawing/2014/main" id="{C45308D0-44FE-49F7-B82E-8FB39782912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82235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itle and Content w/ 4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4" name="Picture Placeholder 7">
            <a:extLst>
              <a:ext uri="{FF2B5EF4-FFF2-40B4-BE49-F238E27FC236}">
                <a16:creationId xmlns:a16="http://schemas.microsoft.com/office/drawing/2014/main" id="{D202EC5B-42A1-47B8-9731-9FD15727D32C}"/>
              </a:ext>
            </a:extLst>
          </p:cNvPr>
          <p:cNvSpPr>
            <a:spLocks noGrp="1"/>
          </p:cNvSpPr>
          <p:nvPr>
            <p:ph type="pic" sz="quarter" idx="18"/>
          </p:nvPr>
        </p:nvSpPr>
        <p:spPr>
          <a:xfrm>
            <a:off x="46482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5" name="Picture Placeholder 7">
            <a:extLst>
              <a:ext uri="{FF2B5EF4-FFF2-40B4-BE49-F238E27FC236}">
                <a16:creationId xmlns:a16="http://schemas.microsoft.com/office/drawing/2014/main" id="{486AAFFD-D655-4C36-AC49-FFFEF4C099B1}"/>
              </a:ext>
            </a:extLst>
          </p:cNvPr>
          <p:cNvSpPr>
            <a:spLocks noGrp="1"/>
          </p:cNvSpPr>
          <p:nvPr>
            <p:ph type="pic" sz="quarter" idx="14"/>
          </p:nvPr>
        </p:nvSpPr>
        <p:spPr>
          <a:xfrm>
            <a:off x="68580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7" name="Picture Placeholder 7">
            <a:extLst>
              <a:ext uri="{FF2B5EF4-FFF2-40B4-BE49-F238E27FC236}">
                <a16:creationId xmlns:a16="http://schemas.microsoft.com/office/drawing/2014/main" id="{F05362FE-0E9F-4326-B388-048EC9C9F9C9}"/>
              </a:ext>
            </a:extLst>
          </p:cNvPr>
          <p:cNvSpPr>
            <a:spLocks noGrp="1"/>
          </p:cNvSpPr>
          <p:nvPr>
            <p:ph type="pic" sz="quarter" idx="15"/>
          </p:nvPr>
        </p:nvSpPr>
        <p:spPr>
          <a:xfrm>
            <a:off x="46482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CF859843-DC2F-46FF-8E7A-6419B8C2349C}"/>
              </a:ext>
            </a:extLst>
          </p:cNvPr>
          <p:cNvSpPr>
            <a:spLocks noGrp="1"/>
          </p:cNvSpPr>
          <p:nvPr>
            <p:ph type="pic" sz="quarter" idx="16"/>
          </p:nvPr>
        </p:nvSpPr>
        <p:spPr>
          <a:xfrm>
            <a:off x="68580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24" name="Content Placeholder 2">
            <a:extLst>
              <a:ext uri="{FF2B5EF4-FFF2-40B4-BE49-F238E27FC236}">
                <a16:creationId xmlns:a16="http://schemas.microsoft.com/office/drawing/2014/main" id="{C55F818A-415F-485D-863C-56CA261D80F7}"/>
              </a:ext>
            </a:extLst>
          </p:cNvPr>
          <p:cNvSpPr>
            <a:spLocks noGrp="1"/>
          </p:cNvSpPr>
          <p:nvPr>
            <p:ph idx="19"/>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a:extLst>
              <a:ext uri="{FF2B5EF4-FFF2-40B4-BE49-F238E27FC236}">
                <a16:creationId xmlns:a16="http://schemas.microsoft.com/office/drawing/2014/main" id="{27EEF34C-44E6-4AAE-B020-4BBE1BCCDD98}"/>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6" name="Text Placeholder 3">
            <a:extLst>
              <a:ext uri="{FF2B5EF4-FFF2-40B4-BE49-F238E27FC236}">
                <a16:creationId xmlns:a16="http://schemas.microsoft.com/office/drawing/2014/main" id="{17543909-4300-43D7-B799-BAA8E8ED2459}"/>
              </a:ext>
            </a:extLst>
          </p:cNvPr>
          <p:cNvSpPr>
            <a:spLocks noGrp="1"/>
          </p:cNvSpPr>
          <p:nvPr>
            <p:ph type="body" sz="quarter" idx="20"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0500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Title and Content w/ Large Imag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095660" y="812056"/>
            <a:ext cx="5824503"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4" name="Slide Number Placeholder 5">
            <a:extLst>
              <a:ext uri="{FF2B5EF4-FFF2-40B4-BE49-F238E27FC236}">
                <a16:creationId xmlns:a16="http://schemas.microsoft.com/office/drawing/2014/main" id="{0D941B2E-AE53-4ED2-9F8F-BC9D5DDE4EF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8" name="Content Placeholder 2">
            <a:extLst>
              <a:ext uri="{FF2B5EF4-FFF2-40B4-BE49-F238E27FC236}">
                <a16:creationId xmlns:a16="http://schemas.microsoft.com/office/drawing/2014/main" id="{42C6B8EF-E849-4652-B551-4AA1A63EE993}"/>
              </a:ext>
            </a:extLst>
          </p:cNvPr>
          <p:cNvSpPr>
            <a:spLocks noGrp="1"/>
          </p:cNvSpPr>
          <p:nvPr>
            <p:ph idx="16"/>
          </p:nvPr>
        </p:nvSpPr>
        <p:spPr>
          <a:xfrm>
            <a:off x="220184" y="816114"/>
            <a:ext cx="261611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967DAAD2-A03A-4303-8C24-3EF4A5FC230B}"/>
              </a:ext>
            </a:extLst>
          </p:cNvPr>
          <p:cNvSpPr>
            <a:spLocks noGrp="1"/>
          </p:cNvSpPr>
          <p:nvPr>
            <p:ph type="body" sz="quarter" idx="17"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11745986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310460"/>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6" r:id="rId3"/>
    <p:sldLayoutId id="2147483675" r:id="rId4"/>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D1873E1-7687-4741-96E9-48A739F66D78}"/>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Tree>
    <p:extLst>
      <p:ext uri="{BB962C8B-B14F-4D97-AF65-F5344CB8AC3E}">
        <p14:creationId xmlns:p14="http://schemas.microsoft.com/office/powerpoint/2010/main" val="268655080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9" r:id="rId5"/>
    <p:sldLayoutId id="2147483700" r:id="rId6"/>
    <p:sldLayoutId id="2147483701" r:id="rId7"/>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1682DA-685E-4178-AFE9-BAFED751E46D}"/>
              </a:ext>
            </a:extLst>
          </p:cNvPr>
          <p:cNvSpPr>
            <a:spLocks noGrp="1"/>
          </p:cNvSpPr>
          <p:nvPr>
            <p:ph type="ctrTitle"/>
          </p:nvPr>
        </p:nvSpPr>
        <p:spPr>
          <a:xfrm>
            <a:off x="569473" y="1459203"/>
            <a:ext cx="8005054" cy="1598701"/>
          </a:xfrm>
        </p:spPr>
        <p:txBody>
          <a:bodyPr lIns="91440" tIns="45720" rIns="91440" bIns="45720" anchor="ctr"/>
          <a:lstStyle/>
          <a:p>
            <a:r>
              <a:rPr lang="en-GB" sz="3200" dirty="0">
                <a:latin typeface="JLR Emeric ExtraLight"/>
              </a:rPr>
              <a:t>How </a:t>
            </a:r>
            <a:r>
              <a:rPr lang="en-GB" sz="3200" dirty="0" err="1">
                <a:latin typeface="JLR Emeric ExtraLight"/>
              </a:rPr>
              <a:t>Chatgpt</a:t>
            </a:r>
            <a:r>
              <a:rPr lang="en-GB" sz="3200" dirty="0">
                <a:latin typeface="JLR Emeric ExtraLight"/>
              </a:rPr>
              <a:t> works?</a:t>
            </a:r>
            <a:endParaRPr lang="en-US" dirty="0" err="1"/>
          </a:p>
        </p:txBody>
      </p:sp>
      <p:sp>
        <p:nvSpPr>
          <p:cNvPr id="10" name="Text Placeholder 9">
            <a:extLst>
              <a:ext uri="{FF2B5EF4-FFF2-40B4-BE49-F238E27FC236}">
                <a16:creationId xmlns:a16="http://schemas.microsoft.com/office/drawing/2014/main" id="{5383EA28-B210-4CB0-B434-5C1324E228E8}"/>
              </a:ext>
            </a:extLst>
          </p:cNvPr>
          <p:cNvSpPr>
            <a:spLocks noGrp="1"/>
          </p:cNvSpPr>
          <p:nvPr>
            <p:ph type="body" sz="quarter" idx="10"/>
          </p:nvPr>
        </p:nvSpPr>
        <p:spPr/>
        <p:txBody>
          <a:bodyPr/>
          <a:lstStyle/>
          <a:p>
            <a:endParaRPr lang="en-GB"/>
          </a:p>
        </p:txBody>
      </p:sp>
      <p:sp>
        <p:nvSpPr>
          <p:cNvPr id="2" name="Subtitle 2">
            <a:extLst>
              <a:ext uri="{FF2B5EF4-FFF2-40B4-BE49-F238E27FC236}">
                <a16:creationId xmlns:a16="http://schemas.microsoft.com/office/drawing/2014/main" id="{5195D93C-9379-1419-A4C7-AA6CE697F7BD}"/>
              </a:ext>
            </a:extLst>
          </p:cNvPr>
          <p:cNvSpPr>
            <a:spLocks noGrp="1"/>
          </p:cNvSpPr>
          <p:nvPr>
            <p:ph type="subTitle" idx="1"/>
          </p:nvPr>
        </p:nvSpPr>
        <p:spPr>
          <a:xfrm>
            <a:off x="342057" y="3389678"/>
            <a:ext cx="6285320" cy="1247386"/>
          </a:xfrm>
        </p:spPr>
        <p:txBody>
          <a:bodyPr lIns="91440" tIns="45720" rIns="91440" bIns="45720" anchor="ctr"/>
          <a:lstStyle/>
          <a:p>
            <a:pPr algn="l"/>
            <a:r>
              <a:rPr lang="en-US" sz="2000" dirty="0">
                <a:latin typeface="JLR Emeric ExtraLight"/>
              </a:rPr>
              <a:t>Digital - Data Science</a:t>
            </a:r>
          </a:p>
          <a:p>
            <a:pPr algn="l"/>
            <a:r>
              <a:rPr lang="en-US" sz="2000" dirty="0">
                <a:latin typeface="JLR Emeric ExtraLight"/>
              </a:rPr>
              <a:t>25th May 2023</a:t>
            </a:r>
            <a:endParaRPr lang="en-US" sz="2000" dirty="0"/>
          </a:p>
        </p:txBody>
      </p:sp>
    </p:spTree>
    <p:extLst>
      <p:ext uri="{BB962C8B-B14F-4D97-AF65-F5344CB8AC3E}">
        <p14:creationId xmlns:p14="http://schemas.microsoft.com/office/powerpoint/2010/main" val="883795033"/>
      </p:ext>
    </p:extLst>
  </p:cSld>
  <p:clrMapOvr>
    <a:masterClrMapping/>
  </p:clrMapOvr>
  <mc:AlternateContent xmlns:mc="http://schemas.openxmlformats.org/markup-compatibility/2006" xmlns:p14="http://schemas.microsoft.com/office/powerpoint/2010/main">
    <mc:Choice Requires="p14">
      <p:transition spd="slow" p14:dur="2000" advTm="16737"/>
    </mc:Choice>
    <mc:Fallback xmlns="">
      <p:transition spd="slow" advTm="167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C7021-5344-3320-5065-BAE0FBAD268B}"/>
              </a:ext>
            </a:extLst>
          </p:cNvPr>
          <p:cNvSpPr>
            <a:spLocks noGrp="1"/>
          </p:cNvSpPr>
          <p:nvPr>
            <p:ph type="sldNum" sz="quarter" idx="12"/>
          </p:nvPr>
        </p:nvSpPr>
        <p:spPr/>
        <p:txBody>
          <a:bodyPr/>
          <a:lstStyle/>
          <a:p>
            <a:fld id="{C554A706-D19D-4C79-97F9-BC489483F7EF}" type="slidenum">
              <a:rPr lang="en-GB" smtClean="0"/>
              <a:pPr/>
              <a:t>10</a:t>
            </a:fld>
            <a:endParaRPr lang="en-GB"/>
          </a:p>
        </p:txBody>
      </p:sp>
      <p:sp>
        <p:nvSpPr>
          <p:cNvPr id="4" name="Text Placeholder 2">
            <a:extLst>
              <a:ext uri="{FF2B5EF4-FFF2-40B4-BE49-F238E27FC236}">
                <a16:creationId xmlns:a16="http://schemas.microsoft.com/office/drawing/2014/main" id="{1FB359E3-6390-3929-650C-ED52DB1AE845}"/>
              </a:ext>
            </a:extLst>
          </p:cNvPr>
          <p:cNvSpPr>
            <a:spLocks noGrp="1"/>
          </p:cNvSpPr>
          <p:nvPr>
            <p:ph type="body" sz="quarter" idx="16"/>
          </p:nvPr>
        </p:nvSpPr>
        <p:spPr>
          <a:xfrm>
            <a:off x="259015" y="141194"/>
            <a:ext cx="7204007" cy="184150"/>
          </a:xfrm>
        </p:spPr>
        <p:txBody>
          <a:bodyPr/>
          <a:lstStyle/>
          <a:p>
            <a:r>
              <a:rPr lang="en-GB" sz="2000" dirty="0"/>
              <a:t>Problems in Recurrent Neural Networks</a:t>
            </a:r>
          </a:p>
          <a:p>
            <a:endParaRPr lang="en-GB" dirty="0"/>
          </a:p>
        </p:txBody>
      </p:sp>
      <p:sp>
        <p:nvSpPr>
          <p:cNvPr id="5" name="TextBox 4">
            <a:extLst>
              <a:ext uri="{FF2B5EF4-FFF2-40B4-BE49-F238E27FC236}">
                <a16:creationId xmlns:a16="http://schemas.microsoft.com/office/drawing/2014/main" id="{C44D1495-6966-231F-BBBC-9DB4E3B7D0A4}"/>
              </a:ext>
            </a:extLst>
          </p:cNvPr>
          <p:cNvSpPr txBox="1"/>
          <p:nvPr/>
        </p:nvSpPr>
        <p:spPr>
          <a:xfrm>
            <a:off x="0" y="684476"/>
            <a:ext cx="4491317" cy="4308872"/>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Long Sequence Problems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Vanishing and exploding gradient problem in RNN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solidFill>
                  <a:srgbClr val="FF0000"/>
                </a:solidFill>
              </a:rPr>
              <a:t>Two major problems to tackle!</a:t>
            </a:r>
          </a:p>
          <a:p>
            <a:pPr lvl="1"/>
            <a:endParaRPr lang="en-GB" sz="2000" dirty="0"/>
          </a:p>
        </p:txBody>
      </p:sp>
      <p:pic>
        <p:nvPicPr>
          <p:cNvPr id="11" name="Picture 10">
            <a:extLst>
              <a:ext uri="{FF2B5EF4-FFF2-40B4-BE49-F238E27FC236}">
                <a16:creationId xmlns:a16="http://schemas.microsoft.com/office/drawing/2014/main" id="{9DD53BEF-E843-26CE-4CC9-D5D1F50CCECC}"/>
              </a:ext>
            </a:extLst>
          </p:cNvPr>
          <p:cNvPicPr>
            <a:picLocks noChangeAspect="1"/>
          </p:cNvPicPr>
          <p:nvPr/>
        </p:nvPicPr>
        <p:blipFill>
          <a:blip r:embed="rId3"/>
          <a:stretch>
            <a:fillRect/>
          </a:stretch>
        </p:blipFill>
        <p:spPr>
          <a:xfrm>
            <a:off x="4872037" y="684476"/>
            <a:ext cx="4271963" cy="1628299"/>
          </a:xfrm>
          <a:prstGeom prst="rect">
            <a:avLst/>
          </a:prstGeom>
        </p:spPr>
      </p:pic>
      <p:pic>
        <p:nvPicPr>
          <p:cNvPr id="14" name="Picture 13">
            <a:extLst>
              <a:ext uri="{FF2B5EF4-FFF2-40B4-BE49-F238E27FC236}">
                <a16:creationId xmlns:a16="http://schemas.microsoft.com/office/drawing/2014/main" id="{E06C506A-EEAE-A060-E45E-90AFAB27329A}"/>
              </a:ext>
            </a:extLst>
          </p:cNvPr>
          <p:cNvPicPr>
            <a:picLocks noChangeAspect="1"/>
          </p:cNvPicPr>
          <p:nvPr/>
        </p:nvPicPr>
        <p:blipFill>
          <a:blip r:embed="rId4"/>
          <a:stretch>
            <a:fillRect/>
          </a:stretch>
        </p:blipFill>
        <p:spPr>
          <a:xfrm>
            <a:off x="5057730" y="2107852"/>
            <a:ext cx="3965734" cy="1199674"/>
          </a:xfrm>
          <a:prstGeom prst="rect">
            <a:avLst/>
          </a:prstGeom>
        </p:spPr>
      </p:pic>
      <p:pic>
        <p:nvPicPr>
          <p:cNvPr id="16" name="Picture 15">
            <a:extLst>
              <a:ext uri="{FF2B5EF4-FFF2-40B4-BE49-F238E27FC236}">
                <a16:creationId xmlns:a16="http://schemas.microsoft.com/office/drawing/2014/main" id="{3829E8C3-A7E4-3F68-7109-E21537ADDE62}"/>
              </a:ext>
            </a:extLst>
          </p:cNvPr>
          <p:cNvPicPr>
            <a:picLocks noChangeAspect="1"/>
          </p:cNvPicPr>
          <p:nvPr/>
        </p:nvPicPr>
        <p:blipFill>
          <a:blip r:embed="rId5"/>
          <a:stretch>
            <a:fillRect/>
          </a:stretch>
        </p:blipFill>
        <p:spPr>
          <a:xfrm>
            <a:off x="5030491" y="3154886"/>
            <a:ext cx="3321844" cy="1404938"/>
          </a:xfrm>
          <a:prstGeom prst="rect">
            <a:avLst/>
          </a:prstGeom>
        </p:spPr>
      </p:pic>
      <p:sp>
        <p:nvSpPr>
          <p:cNvPr id="17" name="Arrow: Curved Up 16">
            <a:extLst>
              <a:ext uri="{FF2B5EF4-FFF2-40B4-BE49-F238E27FC236}">
                <a16:creationId xmlns:a16="http://schemas.microsoft.com/office/drawing/2014/main" id="{558C36BD-B1A3-B338-21CC-C615C3DE5355}"/>
              </a:ext>
            </a:extLst>
          </p:cNvPr>
          <p:cNvSpPr/>
          <p:nvPr/>
        </p:nvSpPr>
        <p:spPr>
          <a:xfrm rot="15937574">
            <a:off x="3581682" y="3054190"/>
            <a:ext cx="1369161" cy="708135"/>
          </a:xfrm>
          <a:prstGeom prst="curvedUp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Tree>
    <p:extLst>
      <p:ext uri="{BB962C8B-B14F-4D97-AF65-F5344CB8AC3E}">
        <p14:creationId xmlns:p14="http://schemas.microsoft.com/office/powerpoint/2010/main" val="72867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54EE98-83DB-68B8-8DDA-B82504DC2B90}"/>
              </a:ext>
            </a:extLst>
          </p:cNvPr>
          <p:cNvSpPr>
            <a:spLocks noGrp="1"/>
          </p:cNvSpPr>
          <p:nvPr>
            <p:ph type="sldNum" sz="quarter" idx="12"/>
          </p:nvPr>
        </p:nvSpPr>
        <p:spPr/>
        <p:txBody>
          <a:bodyPr/>
          <a:lstStyle/>
          <a:p>
            <a:fld id="{C554A706-D19D-4C79-97F9-BC489483F7EF}" type="slidenum">
              <a:rPr lang="en-GB" smtClean="0"/>
              <a:pPr/>
              <a:t>11</a:t>
            </a:fld>
            <a:endParaRPr lang="en-GB"/>
          </a:p>
        </p:txBody>
      </p:sp>
      <p:sp>
        <p:nvSpPr>
          <p:cNvPr id="3" name="Text Placeholder 2">
            <a:extLst>
              <a:ext uri="{FF2B5EF4-FFF2-40B4-BE49-F238E27FC236}">
                <a16:creationId xmlns:a16="http://schemas.microsoft.com/office/drawing/2014/main" id="{CFACDB99-6CA1-DAB7-36F1-04938D666EB3}"/>
              </a:ext>
            </a:extLst>
          </p:cNvPr>
          <p:cNvSpPr>
            <a:spLocks noGrp="1"/>
          </p:cNvSpPr>
          <p:nvPr>
            <p:ph type="body" sz="quarter" idx="16"/>
          </p:nvPr>
        </p:nvSpPr>
        <p:spPr>
          <a:xfrm>
            <a:off x="305024" y="248135"/>
            <a:ext cx="7827512" cy="184666"/>
          </a:xfrm>
        </p:spPr>
        <p:txBody>
          <a:bodyPr/>
          <a:lstStyle/>
          <a:p>
            <a:r>
              <a:rPr lang="en-GB" dirty="0" err="1"/>
              <a:t>Tra</a:t>
            </a:r>
            <a:endParaRPr lang="en-GB" dirty="0"/>
          </a:p>
        </p:txBody>
      </p:sp>
    </p:spTree>
    <p:extLst>
      <p:ext uri="{BB962C8B-B14F-4D97-AF65-F5344CB8AC3E}">
        <p14:creationId xmlns:p14="http://schemas.microsoft.com/office/powerpoint/2010/main" val="61937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829703-F2BB-E0DA-675C-96C0045F8590}"/>
              </a:ext>
            </a:extLst>
          </p:cNvPr>
          <p:cNvSpPr>
            <a:spLocks noGrp="1"/>
          </p:cNvSpPr>
          <p:nvPr>
            <p:ph type="sldNum" sz="quarter" idx="12"/>
          </p:nvPr>
        </p:nvSpPr>
        <p:spPr/>
        <p:txBody>
          <a:bodyPr/>
          <a:lstStyle/>
          <a:p>
            <a:fld id="{C554A706-D19D-4C79-97F9-BC489483F7EF}" type="slidenum">
              <a:rPr lang="en-GB" smtClean="0"/>
              <a:pPr/>
              <a:t>12</a:t>
            </a:fld>
            <a:endParaRPr lang="en-GB"/>
          </a:p>
        </p:txBody>
      </p:sp>
      <p:sp>
        <p:nvSpPr>
          <p:cNvPr id="3" name="Text Placeholder 2">
            <a:extLst>
              <a:ext uri="{FF2B5EF4-FFF2-40B4-BE49-F238E27FC236}">
                <a16:creationId xmlns:a16="http://schemas.microsoft.com/office/drawing/2014/main" id="{52EEDD92-4B31-D46E-3413-E6D56729B49B}"/>
              </a:ext>
            </a:extLst>
          </p:cNvPr>
          <p:cNvSpPr>
            <a:spLocks noGrp="1"/>
          </p:cNvSpPr>
          <p:nvPr>
            <p:ph type="body" sz="quarter" idx="16"/>
          </p:nvPr>
        </p:nvSpPr>
        <p:spPr/>
        <p:txBody>
          <a:bodyPr/>
          <a:lstStyle/>
          <a:p>
            <a:endParaRPr lang="en-GB" dirty="0"/>
          </a:p>
        </p:txBody>
      </p:sp>
    </p:spTree>
    <p:extLst>
      <p:ext uri="{BB962C8B-B14F-4D97-AF65-F5344CB8AC3E}">
        <p14:creationId xmlns:p14="http://schemas.microsoft.com/office/powerpoint/2010/main" val="473754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13</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dirty="0">
                <a:latin typeface="JLR Emeric ExtraLight"/>
              </a:rPr>
              <a:t>Recurrent Network Units</a:t>
            </a:r>
            <a:endParaRPr lang="en-GB" dirty="0"/>
          </a:p>
        </p:txBody>
      </p:sp>
      <p:pic>
        <p:nvPicPr>
          <p:cNvPr id="8" name="Picture 8" descr="A picture containing text, electronics&#10;&#10;Description automatically generated">
            <a:extLst>
              <a:ext uri="{FF2B5EF4-FFF2-40B4-BE49-F238E27FC236}">
                <a16:creationId xmlns:a16="http://schemas.microsoft.com/office/drawing/2014/main" id="{6881F969-3B4B-76D8-6CDB-8FCCC14C9003}"/>
              </a:ext>
            </a:extLst>
          </p:cNvPr>
          <p:cNvPicPr>
            <a:picLocks noChangeAspect="1"/>
          </p:cNvPicPr>
          <p:nvPr/>
        </p:nvPicPr>
        <p:blipFill>
          <a:blip r:embed="rId2"/>
          <a:stretch>
            <a:fillRect/>
          </a:stretch>
        </p:blipFill>
        <p:spPr>
          <a:xfrm>
            <a:off x="5496774" y="897373"/>
            <a:ext cx="3356583" cy="3348755"/>
          </a:xfrm>
          <a:prstGeom prst="rect">
            <a:avLst/>
          </a:prstGeom>
        </p:spPr>
      </p:pic>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Courier New"/>
              <a:buChar char="o"/>
            </a:pPr>
            <a:r>
              <a:rPr lang="en-GB" sz="1200" dirty="0">
                <a:cs typeface="Arial"/>
              </a:rPr>
              <a:t>ChatGPT is a Large Language Model (LLM), in practise this works like the world's best auto-complete!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Large Language Models are based on Neural Networks trained on a LOT of data.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The model predicts what the next most probably word in a sentence is going to be given the previous context.</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This gives some really cool and powerful results as I'm sure a lot of you have seen!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But what better way to show what ChatGPT than a Live Demo! </a:t>
            </a:r>
          </a:p>
          <a:p>
            <a:pPr marL="342900" indent="-342900">
              <a:buFont typeface="Courier New"/>
              <a:buChar char="o"/>
            </a:pPr>
            <a:endParaRPr lang="en-GB" sz="1200" dirty="0">
              <a:cs typeface="Arial"/>
            </a:endParaRPr>
          </a:p>
          <a:p>
            <a:pPr marL="342900" indent="-342900">
              <a:buFont typeface="Courier New"/>
              <a:buChar char="o"/>
            </a:pPr>
            <a:endParaRPr lang="en-GB" sz="1200" dirty="0">
              <a:cs typeface="Arial"/>
            </a:endParaRPr>
          </a:p>
          <a:p>
            <a:pPr marL="800100" lvl="1" indent="-342900">
              <a:buFontTx/>
              <a:buAutoNum type="arabicPeriod"/>
            </a:pPr>
            <a:endParaRPr lang="en-GB" sz="1200" dirty="0">
              <a:cs typeface="Arial"/>
            </a:endParaRPr>
          </a:p>
          <a:p>
            <a:pPr marL="342900" indent="-342900">
              <a:buFontTx/>
              <a:buAutoNum type="arabicPeriod"/>
            </a:pPr>
            <a:endParaRPr lang="en-GB" sz="1200" dirty="0">
              <a:cs typeface="Arial"/>
            </a:endParaRPr>
          </a:p>
        </p:txBody>
      </p:sp>
    </p:spTree>
    <p:extLst>
      <p:ext uri="{BB962C8B-B14F-4D97-AF65-F5344CB8AC3E}">
        <p14:creationId xmlns:p14="http://schemas.microsoft.com/office/powerpoint/2010/main" val="1490014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30DA31-56E8-4F5C-AC44-BE3319B993CF}"/>
              </a:ext>
            </a:extLst>
          </p:cNvPr>
          <p:cNvSpPr>
            <a:spLocks noGrp="1"/>
          </p:cNvSpPr>
          <p:nvPr>
            <p:ph type="sldNum" sz="quarter" idx="12"/>
          </p:nvPr>
        </p:nvSpPr>
        <p:spPr/>
        <p:txBody>
          <a:bodyPr/>
          <a:lstStyle/>
          <a:p>
            <a:fld id="{C554A706-D19D-4C79-97F9-BC489483F7EF}" type="slidenum">
              <a:rPr lang="en-GB" smtClean="0"/>
              <a:pPr/>
              <a:t>14</a:t>
            </a:fld>
            <a:endParaRPr lang="en-GB"/>
          </a:p>
        </p:txBody>
      </p:sp>
      <p:sp>
        <p:nvSpPr>
          <p:cNvPr id="3" name="Text Placeholder 2">
            <a:extLst>
              <a:ext uri="{FF2B5EF4-FFF2-40B4-BE49-F238E27FC236}">
                <a16:creationId xmlns:a16="http://schemas.microsoft.com/office/drawing/2014/main" id="{0E9C11C9-A278-410B-A22D-72BE8BE1F28D}"/>
              </a:ext>
            </a:extLst>
          </p:cNvPr>
          <p:cNvSpPr>
            <a:spLocks noGrp="1"/>
          </p:cNvSpPr>
          <p:nvPr>
            <p:ph type="body" sz="quarter" idx="16"/>
          </p:nvPr>
        </p:nvSpPr>
        <p:spPr/>
        <p:txBody>
          <a:bodyPr lIns="0" tIns="45720" rIns="91440" bIns="45720" anchor="t"/>
          <a:lstStyle/>
          <a:p>
            <a:r>
              <a:rPr lang="en-GB">
                <a:latin typeface="JLR Emeric ExtraLight"/>
              </a:rPr>
              <a:t>Quick Demo</a:t>
            </a:r>
            <a:endParaRPr lang="en-GB"/>
          </a:p>
        </p:txBody>
      </p:sp>
      <p:pic>
        <p:nvPicPr>
          <p:cNvPr id="4" name="Picture 4" descr="Logo&#10;&#10;Description automatically generated">
            <a:extLst>
              <a:ext uri="{FF2B5EF4-FFF2-40B4-BE49-F238E27FC236}">
                <a16:creationId xmlns:a16="http://schemas.microsoft.com/office/drawing/2014/main" id="{33DA2EE1-D1FD-B1C6-B644-55102EE8098C}"/>
              </a:ext>
            </a:extLst>
          </p:cNvPr>
          <p:cNvPicPr>
            <a:picLocks noChangeAspect="1"/>
          </p:cNvPicPr>
          <p:nvPr/>
        </p:nvPicPr>
        <p:blipFill>
          <a:blip r:embed="rId2"/>
          <a:stretch>
            <a:fillRect/>
          </a:stretch>
        </p:blipFill>
        <p:spPr>
          <a:xfrm>
            <a:off x="2661097" y="660848"/>
            <a:ext cx="3821805" cy="3821805"/>
          </a:xfrm>
          <a:prstGeom prst="rect">
            <a:avLst/>
          </a:prstGeom>
        </p:spPr>
      </p:pic>
    </p:spTree>
    <p:extLst>
      <p:ext uri="{BB962C8B-B14F-4D97-AF65-F5344CB8AC3E}">
        <p14:creationId xmlns:p14="http://schemas.microsoft.com/office/powerpoint/2010/main" val="4097442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E49F4695-E7AF-5917-9A17-77F54BC5174A}"/>
              </a:ext>
            </a:extLst>
          </p:cNvPr>
          <p:cNvPicPr>
            <a:picLocks noChangeAspect="1"/>
          </p:cNvPicPr>
          <p:nvPr/>
        </p:nvPicPr>
        <p:blipFill rotWithShape="1">
          <a:blip r:embed="rId2"/>
          <a:srcRect l="6372" t="5898" r="4737" b="13941"/>
          <a:stretch/>
        </p:blipFill>
        <p:spPr>
          <a:xfrm>
            <a:off x="2708741" y="642494"/>
            <a:ext cx="6436074" cy="3788073"/>
          </a:xfrm>
          <a:prstGeom prst="rect">
            <a:avLst/>
          </a:prstGeom>
          <a:noFill/>
        </p:spPr>
      </p:pic>
      <p:sp>
        <p:nvSpPr>
          <p:cNvPr id="2" name="Slide Number Placeholder 1" hidden="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pPr>
              <a:spcAft>
                <a:spcPts val="600"/>
              </a:spcAft>
            </a:pPr>
            <a:fld id="{C554A706-D19D-4C79-97F9-BC489483F7EF}" type="slidenum">
              <a:rPr lang="en-GB" smtClean="0"/>
              <a:pPr>
                <a:spcAft>
                  <a:spcPts val="600"/>
                </a:spcAft>
              </a:pPr>
              <a:t>15</a:t>
            </a:fld>
            <a:endParaRPr lang="en-GB"/>
          </a:p>
        </p:txBody>
      </p:sp>
      <p:sp>
        <p:nvSpPr>
          <p:cNvPr id="8" name="TextBox 7">
            <a:extLst>
              <a:ext uri="{FF2B5EF4-FFF2-40B4-BE49-F238E27FC236}">
                <a16:creationId xmlns:a16="http://schemas.microsoft.com/office/drawing/2014/main" id="{86F96F1D-31EB-9BA3-2349-9B0A7EEC8F9A}"/>
              </a:ext>
            </a:extLst>
          </p:cNvPr>
          <p:cNvSpPr txBox="1"/>
          <p:nvPr/>
        </p:nvSpPr>
        <p:spPr>
          <a:xfrm>
            <a:off x="217331" y="917619"/>
            <a:ext cx="6536028" cy="42473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200" dirty="0" err="1">
                <a:cs typeface="Arial"/>
              </a:rPr>
              <a:t>OpenAI</a:t>
            </a:r>
            <a:r>
              <a:rPr lang="en-GB" sz="1200" dirty="0">
                <a:cs typeface="Arial"/>
              </a:rPr>
              <a:t> GPT Roadmap</a:t>
            </a:r>
            <a:endParaRPr lang="en-US" dirty="0">
              <a:cs typeface="Arial"/>
            </a:endParaRPr>
          </a:p>
          <a:p>
            <a:endParaRPr lang="en-GB" sz="1200" dirty="0">
              <a:cs typeface="Arial"/>
            </a:endParaRPr>
          </a:p>
          <a:p>
            <a:pPr marL="342900" indent="-342900">
              <a:buFont typeface="Arial"/>
              <a:buChar char="•"/>
            </a:pPr>
            <a:r>
              <a:rPr lang="en-GB" sz="1200" dirty="0">
                <a:cs typeface="Arial"/>
              </a:rPr>
              <a:t>GPT (0.1B)</a:t>
            </a:r>
          </a:p>
          <a:p>
            <a:pPr marL="342900" indent="-342900">
              <a:buFont typeface="Arial"/>
              <a:buChar char="•"/>
            </a:pPr>
            <a:r>
              <a:rPr lang="en-GB" sz="1200" dirty="0">
                <a:cs typeface="Arial"/>
              </a:rPr>
              <a:t>GPT-2 (1.5B)</a:t>
            </a:r>
            <a:endParaRPr lang="en-GB" dirty="0">
              <a:cs typeface="Arial"/>
            </a:endParaRPr>
          </a:p>
          <a:p>
            <a:pPr marL="342900" indent="-342900">
              <a:buAutoNum type="arabicPeriod"/>
            </a:pPr>
            <a:endParaRPr lang="en-GB" sz="1200" dirty="0">
              <a:cs typeface="Arial"/>
            </a:endParaRPr>
          </a:p>
          <a:p>
            <a:pPr marL="342900" indent="-342900">
              <a:buFont typeface="Arial"/>
              <a:buChar char="•"/>
            </a:pPr>
            <a:r>
              <a:rPr lang="en-GB" sz="1200" b="1" dirty="0">
                <a:cs typeface="Arial"/>
              </a:rPr>
              <a:t>GPT-3 (175B)</a:t>
            </a:r>
            <a:endParaRPr lang="en-GB" b="1" dirty="0">
              <a:cs typeface="Arial"/>
            </a:endParaRPr>
          </a:p>
          <a:p>
            <a:pPr marL="457200" lvl="2"/>
            <a:r>
              <a:rPr lang="en-GB" sz="1200" i="1" dirty="0">
                <a:cs typeface="Arial"/>
              </a:rPr>
              <a:t>Milestone of Generative AI</a:t>
            </a:r>
          </a:p>
          <a:p>
            <a:pPr marL="285750" lvl="1" indent="-285750">
              <a:buFont typeface="Arial"/>
              <a:buChar char="•"/>
            </a:pPr>
            <a:endParaRPr lang="en-GB" sz="1200" dirty="0">
              <a:cs typeface="Arial"/>
            </a:endParaRPr>
          </a:p>
          <a:p>
            <a:pPr marL="628650" lvl="1" indent="-171450">
              <a:buFont typeface="Arial,Sans-Serif"/>
              <a:buChar char="•"/>
            </a:pPr>
            <a:r>
              <a:rPr lang="en-GB" sz="1200" b="1" dirty="0" err="1">
                <a:cs typeface="Arial"/>
              </a:rPr>
              <a:t>InstructGPT</a:t>
            </a:r>
            <a:endParaRPr lang="en-GB" sz="1200" b="1" dirty="0">
              <a:cs typeface="Arial"/>
            </a:endParaRPr>
          </a:p>
          <a:p>
            <a:pPr marL="914400" lvl="3"/>
            <a:r>
              <a:rPr lang="en-GB" sz="1200" dirty="0">
                <a:cs typeface="Arial"/>
              </a:rPr>
              <a:t>instruction-formatted GPT</a:t>
            </a:r>
            <a:endParaRPr lang="en-US" sz="1200" dirty="0">
              <a:cs typeface="Arial"/>
            </a:endParaRPr>
          </a:p>
          <a:p>
            <a:pPr marL="914400" lvl="3"/>
            <a:r>
              <a:rPr lang="en-GB" sz="1200" dirty="0">
                <a:cs typeface="Arial"/>
              </a:rPr>
              <a:t>tuned with human feedbacks</a:t>
            </a:r>
            <a:endParaRPr lang="en-US" sz="1200" dirty="0">
              <a:cs typeface="Arial"/>
            </a:endParaRPr>
          </a:p>
          <a:p>
            <a:pPr marL="742950" lvl="2" indent="-285750">
              <a:buFont typeface="Arial"/>
              <a:buChar char="•"/>
            </a:pPr>
            <a:endParaRPr lang="en-GB" sz="1200" b="1" dirty="0">
              <a:cs typeface="Arial"/>
            </a:endParaRPr>
          </a:p>
          <a:p>
            <a:pPr marL="628650" lvl="1" indent="-171450">
              <a:buFont typeface="Arial,Sans-Serif"/>
              <a:buChar char="•"/>
            </a:pPr>
            <a:r>
              <a:rPr lang="en-GB" sz="1200" b="1" dirty="0">
                <a:cs typeface="Arial"/>
              </a:rPr>
              <a:t>ChatGPT</a:t>
            </a:r>
            <a:endParaRPr lang="en-GB" b="1" dirty="0"/>
          </a:p>
          <a:p>
            <a:pPr lvl="2"/>
            <a:r>
              <a:rPr lang="en-GB" sz="1200" dirty="0">
                <a:cs typeface="Arial"/>
              </a:rPr>
              <a:t>sibling model of </a:t>
            </a:r>
            <a:r>
              <a:rPr lang="en-GB" sz="1200" dirty="0" err="1">
                <a:cs typeface="Arial"/>
              </a:rPr>
              <a:t>InstructGPT</a:t>
            </a:r>
            <a:endParaRPr lang="en-GB" sz="1200" dirty="0">
              <a:cs typeface="Arial"/>
            </a:endParaRPr>
          </a:p>
          <a:p>
            <a:pPr lvl="2"/>
            <a:r>
              <a:rPr lang="en-GB" sz="1200" dirty="0">
                <a:cs typeface="Arial"/>
              </a:rPr>
              <a:t>open access to everyone</a:t>
            </a:r>
          </a:p>
          <a:p>
            <a:pPr marL="342900" indent="-342900">
              <a:buFont typeface="Arial"/>
              <a:buChar char="•"/>
            </a:pPr>
            <a:endParaRPr lang="en-GB" sz="1200" dirty="0">
              <a:cs typeface="Arial"/>
            </a:endParaRPr>
          </a:p>
          <a:p>
            <a:pPr marL="342900" indent="-342900">
              <a:buFont typeface="Arial"/>
              <a:buChar char="•"/>
            </a:pPr>
            <a:r>
              <a:rPr lang="en-GB" sz="1200" dirty="0">
                <a:cs typeface="Arial"/>
              </a:rPr>
              <a:t>New era of Language Models</a:t>
            </a:r>
          </a:p>
          <a:p>
            <a:pPr marL="342900" indent="-342900">
              <a:buFont typeface="Arial"/>
              <a:buChar char="•"/>
            </a:pPr>
            <a:endParaRPr lang="en-GB" sz="1200" dirty="0">
              <a:cs typeface="Arial"/>
            </a:endParaRPr>
          </a:p>
          <a:p>
            <a:pPr lvl="1"/>
            <a:r>
              <a:rPr lang="en-GB" sz="1200" dirty="0">
                <a:cs typeface="Arial"/>
              </a:rPr>
              <a:t>Task model to general AI model</a:t>
            </a:r>
          </a:p>
          <a:p>
            <a:pPr lvl="1"/>
            <a:r>
              <a:rPr lang="en-GB" sz="1200" dirty="0">
                <a:cs typeface="Arial"/>
              </a:rPr>
              <a:t>Data engineering to prompt engineering</a:t>
            </a:r>
          </a:p>
          <a:p>
            <a:pPr marL="628650" lvl="1" indent="-171450">
              <a:buFont typeface="Arial"/>
              <a:buChar char="•"/>
            </a:pPr>
            <a:endParaRPr lang="en-GB" sz="1200" dirty="0">
              <a:cs typeface="Arial"/>
            </a:endParaRPr>
          </a:p>
          <a:p>
            <a:pPr marL="628650" lvl="1" indent="-171450">
              <a:buFont typeface="Arial"/>
              <a:buChar char="•"/>
            </a:pPr>
            <a:endParaRPr lang="en-GB" sz="1200" dirty="0">
              <a:cs typeface="Arial"/>
            </a:endParaRPr>
          </a:p>
          <a:p>
            <a:pPr marL="342900" indent="-342900">
              <a:buFontTx/>
              <a:buAutoNum type="arabicPeriod"/>
            </a:pPr>
            <a:endParaRPr lang="en-GB" sz="1200" dirty="0">
              <a:cs typeface="Arial"/>
            </a:endParaRPr>
          </a:p>
        </p:txBody>
      </p:sp>
      <p:sp>
        <p:nvSpPr>
          <p:cNvPr id="11" name="Rectangle: Rounded Corners 10">
            <a:extLst>
              <a:ext uri="{FF2B5EF4-FFF2-40B4-BE49-F238E27FC236}">
                <a16:creationId xmlns:a16="http://schemas.microsoft.com/office/drawing/2014/main" id="{EB706506-9777-79AC-CF55-A5C7DF256272}"/>
              </a:ext>
            </a:extLst>
          </p:cNvPr>
          <p:cNvSpPr/>
          <p:nvPr/>
        </p:nvSpPr>
        <p:spPr>
          <a:xfrm>
            <a:off x="2854244" y="136762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2" name="Rectangle: Rounded Corners 11">
            <a:extLst>
              <a:ext uri="{FF2B5EF4-FFF2-40B4-BE49-F238E27FC236}">
                <a16:creationId xmlns:a16="http://schemas.microsoft.com/office/drawing/2014/main" id="{4C5D951C-9992-ED9F-5245-7D5DB46611ED}"/>
              </a:ext>
            </a:extLst>
          </p:cNvPr>
          <p:cNvSpPr/>
          <p:nvPr/>
        </p:nvSpPr>
        <p:spPr>
          <a:xfrm>
            <a:off x="3946605" y="2257425"/>
            <a:ext cx="936102" cy="24162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3" name="Rectangle: Rounded Corners 12">
            <a:extLst>
              <a:ext uri="{FF2B5EF4-FFF2-40B4-BE49-F238E27FC236}">
                <a16:creationId xmlns:a16="http://schemas.microsoft.com/office/drawing/2014/main" id="{C8B70E26-46B4-849C-2097-1FC9893C72BB}"/>
              </a:ext>
            </a:extLst>
          </p:cNvPr>
          <p:cNvSpPr/>
          <p:nvPr/>
        </p:nvSpPr>
        <p:spPr>
          <a:xfrm>
            <a:off x="7274326" y="400086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4" name="Rectangle: Rounded Corners 13">
            <a:extLst>
              <a:ext uri="{FF2B5EF4-FFF2-40B4-BE49-F238E27FC236}">
                <a16:creationId xmlns:a16="http://schemas.microsoft.com/office/drawing/2014/main" id="{1343DFE7-23BA-C909-41DC-35806CB5F687}"/>
              </a:ext>
            </a:extLst>
          </p:cNvPr>
          <p:cNvSpPr/>
          <p:nvPr/>
        </p:nvSpPr>
        <p:spPr>
          <a:xfrm>
            <a:off x="8156895" y="4000862"/>
            <a:ext cx="682907"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5" name="TextBox 14">
            <a:extLst>
              <a:ext uri="{FF2B5EF4-FFF2-40B4-BE49-F238E27FC236}">
                <a16:creationId xmlns:a16="http://schemas.microsoft.com/office/drawing/2014/main" id="{8C5F12E5-C322-5C6E-718C-972C46E76883}"/>
              </a:ext>
            </a:extLst>
          </p:cNvPr>
          <p:cNvSpPr txBox="1"/>
          <p:nvPr/>
        </p:nvSpPr>
        <p:spPr>
          <a:xfrm>
            <a:off x="4354974" y="4427317"/>
            <a:ext cx="2692561" cy="5232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000">
                <a:latin typeface="Arial"/>
                <a:cs typeface="Arial"/>
              </a:rPr>
              <a:t>A Survey of Large Language Models</a:t>
            </a:r>
            <a:endParaRPr lang="en-US" sz="1100">
              <a:latin typeface="Arial"/>
              <a:cs typeface="Arial"/>
            </a:endParaRPr>
          </a:p>
          <a:p>
            <a:pPr algn="ctr"/>
            <a:r>
              <a:rPr lang="en-GB" sz="1000">
                <a:latin typeface="Arial"/>
                <a:cs typeface="Arial"/>
              </a:rPr>
              <a:t>(submitted on 31 Mar 2023 arXiv</a:t>
            </a:r>
            <a:r>
              <a:rPr lang="en-GB" sz="1000">
                <a:cs typeface="Arial"/>
              </a:rPr>
              <a:t>:2303.18223)</a:t>
            </a:r>
            <a:endParaRPr lang="en-US" sz="1100">
              <a:cs typeface="Arial"/>
            </a:endParaRPr>
          </a:p>
          <a:p>
            <a:pPr algn="ctr"/>
            <a:endParaRPr lang="en-GB" sz="1400">
              <a:cs typeface="Arial"/>
            </a:endParaRPr>
          </a:p>
        </p:txBody>
      </p:sp>
      <p:sp>
        <p:nvSpPr>
          <p:cNvPr id="5" name="Text Placeholder 5">
            <a:extLst>
              <a:ext uri="{FF2B5EF4-FFF2-40B4-BE49-F238E27FC236}">
                <a16:creationId xmlns:a16="http://schemas.microsoft.com/office/drawing/2014/main" id="{136392DF-45FD-EB98-95F6-013B64FCBBE3}"/>
              </a:ext>
            </a:extLst>
          </p:cNvPr>
          <p:cNvSpPr txBox="1">
            <a:spLocks/>
          </p:cNvSpPr>
          <p:nvPr/>
        </p:nvSpPr>
        <p:spPr>
          <a:xfrm>
            <a:off x="372583" y="306267"/>
            <a:ext cx="7827512" cy="184666"/>
          </a:xfrm>
          <a:prstGeom prst="rect">
            <a:avLst/>
          </a:prstGeom>
        </p:spPr>
        <p:txBody>
          <a:bodyPr lIns="0" tIns="45720" rIns="91440" bIns="45720" anchor="t"/>
          <a:lstStyle>
            <a:lvl1pPr marL="0" indent="0" algn="l" defTabSz="914400" rtl="0" eaLnBrk="1" latinLnBrk="0" hangingPunct="1">
              <a:spcBef>
                <a:spcPts val="600"/>
              </a:spcBef>
              <a:buFont typeface="Arial" panose="020B0604020202020204" pitchFamily="34" charset="0"/>
              <a:buNone/>
              <a:defRPr sz="12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err="1">
                <a:latin typeface="JLR Emeric ExtraLight"/>
              </a:rPr>
              <a:t>ChatGPT</a:t>
            </a:r>
            <a:r>
              <a:rPr lang="en-GB">
                <a:latin typeface="JLR Emeric ExtraLight"/>
              </a:rPr>
              <a:t> – History, LLM's have been around far before </a:t>
            </a:r>
            <a:r>
              <a:rPr lang="en-GB" err="1">
                <a:latin typeface="JLR Emeric ExtraLight"/>
              </a:rPr>
              <a:t>ChatGPT</a:t>
            </a:r>
            <a:r>
              <a:rPr lang="en-GB">
                <a:latin typeface="JLR Emeric ExtraLight"/>
              </a:rPr>
              <a:t> and there are a lot of different versions</a:t>
            </a:r>
            <a:endParaRPr lang="en-GB"/>
          </a:p>
        </p:txBody>
      </p:sp>
    </p:spTree>
    <p:extLst>
      <p:ext uri="{BB962C8B-B14F-4D97-AF65-F5344CB8AC3E}">
        <p14:creationId xmlns:p14="http://schemas.microsoft.com/office/powerpoint/2010/main" val="1669231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A4784524-1A85-5A65-CB03-3ADC32B196D1}"/>
              </a:ext>
            </a:extLst>
          </p:cNvPr>
          <p:cNvPicPr>
            <a:picLocks noChangeAspect="1"/>
          </p:cNvPicPr>
          <p:nvPr/>
        </p:nvPicPr>
        <p:blipFill rotWithShape="1">
          <a:blip r:embed="rId2"/>
          <a:srcRect r="-1506" b="8785"/>
          <a:stretch/>
        </p:blipFill>
        <p:spPr>
          <a:xfrm>
            <a:off x="3015266" y="1014260"/>
            <a:ext cx="5922650" cy="3114286"/>
          </a:xfrm>
          <a:prstGeom prst="rect">
            <a:avLst/>
          </a:prstGeom>
        </p:spPr>
      </p:pic>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16</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Use Cases (There are so many applications in many different areas!) </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6536028"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Textual Applications</a:t>
            </a:r>
          </a:p>
          <a:p>
            <a:pPr marL="800100" lvl="1" indent="-342900">
              <a:buFontTx/>
              <a:buAutoNum type="arabicPeriod"/>
            </a:pPr>
            <a:r>
              <a:rPr lang="en-GB" sz="1200">
                <a:ea typeface="+mn-lt"/>
                <a:cs typeface="+mn-lt"/>
              </a:rPr>
              <a:t>Content creation</a:t>
            </a:r>
          </a:p>
          <a:p>
            <a:pPr marL="800100" lvl="1" indent="-342900">
              <a:buFontTx/>
              <a:buAutoNum type="arabicPeriod"/>
            </a:pPr>
            <a:r>
              <a:rPr lang="en-GB" sz="1200">
                <a:ea typeface="+mn-lt"/>
                <a:cs typeface="+mn-lt"/>
              </a:rPr>
              <a:t>Translation</a:t>
            </a:r>
          </a:p>
          <a:p>
            <a:pPr marL="800100" lvl="1" indent="-342900">
              <a:buFontTx/>
              <a:buAutoNum type="arabicPeriod"/>
            </a:pPr>
            <a:r>
              <a:rPr lang="en-GB" sz="1200">
                <a:ea typeface="+mn-lt"/>
                <a:cs typeface="+mn-lt"/>
              </a:rPr>
              <a:t>Conversational AI</a:t>
            </a:r>
          </a:p>
          <a:p>
            <a:pPr marL="800100" lvl="1" indent="-342900">
              <a:buFontTx/>
              <a:buAutoNum type="arabicPeriod"/>
            </a:pPr>
            <a:r>
              <a:rPr lang="en-GB" sz="1200">
                <a:ea typeface="+mn-lt"/>
                <a:cs typeface="+mn-lt"/>
              </a:rPr>
              <a:t>Sentiment analysis</a:t>
            </a:r>
          </a:p>
          <a:p>
            <a:pPr marL="800100" lvl="1" indent="-342900">
              <a:buFontTx/>
              <a:buAutoNum type="arabicPeriod"/>
            </a:pPr>
            <a:r>
              <a:rPr lang="en-GB" sz="1200">
                <a:ea typeface="+mn-lt"/>
                <a:cs typeface="+mn-lt"/>
              </a:rPr>
              <a:t>Text Summarisation </a:t>
            </a:r>
          </a:p>
          <a:p>
            <a:pPr marL="342900" indent="-342900">
              <a:buFontTx/>
              <a:buAutoNum type="arabicPeriod"/>
            </a:pPr>
            <a:r>
              <a:rPr lang="en-GB" sz="1200">
                <a:ea typeface="+mn-lt"/>
                <a:cs typeface="+mn-lt"/>
              </a:rPr>
              <a:t>Coding Applications</a:t>
            </a:r>
          </a:p>
          <a:p>
            <a:pPr marL="800100" lvl="1" indent="-342900">
              <a:buFontTx/>
              <a:buAutoNum type="arabicPeriod"/>
            </a:pPr>
            <a:r>
              <a:rPr lang="en-GB" sz="1200">
                <a:ea typeface="+mn-lt"/>
                <a:cs typeface="+mn-lt"/>
              </a:rPr>
              <a:t>Writing code</a:t>
            </a:r>
          </a:p>
          <a:p>
            <a:pPr marL="800100" lvl="1" indent="-342900">
              <a:buFontTx/>
              <a:buAutoNum type="arabicPeriod"/>
            </a:pPr>
            <a:r>
              <a:rPr lang="en-GB" sz="1200">
                <a:ea typeface="+mn-lt"/>
                <a:cs typeface="+mn-lt"/>
              </a:rPr>
              <a:t>Debugging</a:t>
            </a:r>
          </a:p>
          <a:p>
            <a:pPr marL="800100" lvl="1" indent="-342900">
              <a:buFontTx/>
              <a:buAutoNum type="arabicPeriod"/>
            </a:pPr>
            <a:r>
              <a:rPr lang="en-GB" sz="1200">
                <a:ea typeface="+mn-lt"/>
                <a:cs typeface="+mn-lt"/>
              </a:rPr>
              <a:t>Code completion</a:t>
            </a:r>
          </a:p>
          <a:p>
            <a:pPr marL="800100" lvl="1" indent="-342900">
              <a:buFontTx/>
              <a:buAutoNum type="arabicPeriod"/>
            </a:pPr>
            <a:r>
              <a:rPr lang="en-GB" sz="1200">
                <a:ea typeface="+mn-lt"/>
                <a:cs typeface="+mn-lt"/>
              </a:rPr>
              <a:t>Code refactoring</a:t>
            </a:r>
          </a:p>
          <a:p>
            <a:pPr marL="800100" lvl="1" indent="-342900">
              <a:buFontTx/>
              <a:buAutoNum type="arabicPeriod"/>
            </a:pPr>
            <a:r>
              <a:rPr lang="en-GB" sz="1200">
                <a:ea typeface="+mn-lt"/>
                <a:cs typeface="+mn-lt"/>
              </a:rPr>
              <a:t>Code documentation</a:t>
            </a:r>
          </a:p>
          <a:p>
            <a:pPr marL="800100" lvl="1" indent="-342900">
              <a:buFontTx/>
              <a:buAutoNum type="arabicPeriod"/>
            </a:pPr>
            <a:r>
              <a:rPr lang="en-GB" sz="1200">
                <a:ea typeface="+mn-lt"/>
                <a:cs typeface="+mn-lt"/>
              </a:rPr>
              <a:t>Code snippets generation</a:t>
            </a:r>
          </a:p>
          <a:p>
            <a:pPr marL="800100" lvl="1" indent="-342900">
              <a:buFontTx/>
              <a:buAutoNum type="arabicPeriod"/>
            </a:pPr>
            <a:r>
              <a:rPr lang="en-GB" sz="1200">
                <a:ea typeface="+mn-lt"/>
                <a:cs typeface="+mn-lt"/>
              </a:rPr>
              <a:t>Explaining code</a:t>
            </a:r>
          </a:p>
          <a:p>
            <a:pPr marL="342900" indent="-342900">
              <a:buFontTx/>
              <a:buAutoNum type="arabicPeriod"/>
            </a:pPr>
            <a:r>
              <a:rPr lang="en-GB" sz="1200">
                <a:ea typeface="+mn-lt"/>
                <a:cs typeface="+mn-lt"/>
              </a:rPr>
              <a:t>Educational Applications</a:t>
            </a:r>
          </a:p>
          <a:p>
            <a:pPr marL="800100" lvl="1" indent="-342900">
              <a:buFontTx/>
              <a:buAutoNum type="arabicPeriod"/>
            </a:pPr>
            <a:r>
              <a:rPr lang="en-GB" sz="1200">
                <a:ea typeface="+mn-lt"/>
                <a:cs typeface="+mn-lt"/>
              </a:rPr>
              <a:t>Grammar and writing check</a:t>
            </a:r>
            <a:endParaRPr lang="en-GB" sz="1200">
              <a:cs typeface="Arial"/>
            </a:endParaRPr>
          </a:p>
          <a:p>
            <a:pPr marL="800100" lvl="1" indent="-342900">
              <a:buFontTx/>
              <a:buAutoNum type="arabicPeriod"/>
            </a:pPr>
            <a:r>
              <a:rPr lang="en-GB" sz="1200">
                <a:ea typeface="+mn-lt"/>
                <a:cs typeface="+mn-lt"/>
              </a:rPr>
              <a:t>Grading Essays</a:t>
            </a:r>
          </a:p>
          <a:p>
            <a:pPr marL="800100" lvl="1" indent="-342900">
              <a:buFontTx/>
              <a:buAutoNum type="arabicPeriod"/>
            </a:pPr>
            <a:r>
              <a:rPr lang="en-GB" sz="1200">
                <a:ea typeface="+mn-lt"/>
                <a:cs typeface="+mn-lt"/>
              </a:rPr>
              <a:t>Designing syllabus outline</a:t>
            </a:r>
            <a:endParaRPr lang="en-GB"/>
          </a:p>
          <a:p>
            <a:pPr marL="800100" lvl="1" indent="-342900">
              <a:buFontTx/>
              <a:buAutoNum type="arabicPeriod"/>
            </a:pPr>
            <a:r>
              <a:rPr lang="en-GB" sz="1200">
                <a:ea typeface="+mn-lt"/>
                <a:cs typeface="+mn-lt"/>
              </a:rPr>
              <a:t>Solve Math Queries !?</a:t>
            </a:r>
            <a:endParaRPr lang="en-GB" sz="1200">
              <a:cs typeface="Arial"/>
            </a:endParaRPr>
          </a:p>
          <a:p>
            <a:pPr marL="800100" lvl="1" indent="-342900">
              <a:buFontTx/>
              <a:buAutoNum type="arabicPeriod"/>
            </a:pPr>
            <a:endParaRPr lang="en-GB" sz="1200">
              <a:cs typeface="Arial"/>
            </a:endParaRPr>
          </a:p>
          <a:p>
            <a:pPr marL="342900" indent="-342900">
              <a:buFontTx/>
              <a:buAutoNum type="arabicPeriod"/>
            </a:pPr>
            <a:endParaRPr lang="en-GB" sz="1200">
              <a:cs typeface="Arial"/>
            </a:endParaRPr>
          </a:p>
        </p:txBody>
      </p:sp>
    </p:spTree>
    <p:extLst>
      <p:ext uri="{BB962C8B-B14F-4D97-AF65-F5344CB8AC3E}">
        <p14:creationId xmlns:p14="http://schemas.microsoft.com/office/powerpoint/2010/main" val="3780893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17</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The good future. What might be coming next?</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498039" cy="3353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b="1">
                <a:ea typeface="+mn-lt"/>
                <a:cs typeface="+mn-lt"/>
              </a:rPr>
              <a:t>Personalisation</a:t>
            </a:r>
            <a:r>
              <a:rPr lang="en-GB" sz="1200">
                <a:ea typeface="+mn-lt"/>
                <a:cs typeface="+mn-lt"/>
              </a:rPr>
              <a:t>: ChatGPT can be trained on individual users' preferences and past interactions, allowing for more personalised and tailored conversations.</a:t>
            </a: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Integration with most software products: </a:t>
            </a:r>
            <a:r>
              <a:rPr lang="en-GB" sz="1200">
                <a:ea typeface="+mn-lt"/>
                <a:cs typeface="+mn-lt"/>
              </a:rPr>
              <a:t>Generating written content that is indistinguishable from human-written content.</a:t>
            </a:r>
            <a:endParaRPr lang="en-GB" sz="1200" b="1">
              <a:ea typeface="+mn-lt"/>
              <a:cs typeface="+mn-lt"/>
            </a:endParaRP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Improved Customer Service</a:t>
            </a:r>
            <a:r>
              <a:rPr lang="en-GB" sz="1200">
                <a:ea typeface="+mn-lt"/>
                <a:cs typeface="+mn-lt"/>
              </a:rPr>
              <a:t>: Large language models could revolutionise customer service by providing more personalised and efficient support to customers. </a:t>
            </a:r>
          </a:p>
          <a:p>
            <a:pPr marL="342900" indent="-342900">
              <a:buFontTx/>
              <a:buAutoNum type="arabicPeriod"/>
            </a:pPr>
            <a:endParaRPr lang="en-GB" sz="1200">
              <a:cs typeface="Arial"/>
            </a:endParaRPr>
          </a:p>
          <a:p>
            <a:pPr marL="342900" indent="-342900">
              <a:buFontTx/>
              <a:buAutoNum type="arabicPeriod"/>
            </a:pPr>
            <a:r>
              <a:rPr lang="en-GB" sz="1200" b="1">
                <a:cs typeface="Arial"/>
              </a:rPr>
              <a:t>Superintelligence?</a:t>
            </a:r>
            <a:r>
              <a:rPr lang="en-GB" sz="1200">
                <a:cs typeface="Arial"/>
              </a:rPr>
              <a:t>: </a:t>
            </a:r>
            <a:r>
              <a:rPr lang="en-GB" sz="1200">
                <a:ea typeface="+mn-lt"/>
                <a:cs typeface="+mn-lt"/>
              </a:rPr>
              <a:t>An artificial intelligence system that surpasses human intelligence in virtually all cognitive abilities, such as problem-solving, decision-making, creativity, and learning.</a:t>
            </a:r>
            <a:br>
              <a:rPr lang="en-GB" sz="1200">
                <a:ea typeface="+mn-lt"/>
                <a:cs typeface="+mn-lt"/>
              </a:rPr>
            </a:br>
            <a:br>
              <a:rPr lang="en-GB" sz="1200">
                <a:cs typeface="Arial"/>
              </a:rPr>
            </a:br>
            <a:endParaRPr lang="en-GB" sz="1200">
              <a:cs typeface="Arial"/>
            </a:endParaRPr>
          </a:p>
        </p:txBody>
      </p:sp>
      <p:pic>
        <p:nvPicPr>
          <p:cNvPr id="11" name="Picture 11" descr="Text&#10;&#10;Description automatically generated">
            <a:extLst>
              <a:ext uri="{FF2B5EF4-FFF2-40B4-BE49-F238E27FC236}">
                <a16:creationId xmlns:a16="http://schemas.microsoft.com/office/drawing/2014/main" id="{2B696408-A5B3-2BB7-C816-44EFD2C0CE96}"/>
              </a:ext>
            </a:extLst>
          </p:cNvPr>
          <p:cNvPicPr>
            <a:picLocks noChangeAspect="1"/>
          </p:cNvPicPr>
          <p:nvPr/>
        </p:nvPicPr>
        <p:blipFill>
          <a:blip r:embed="rId3"/>
          <a:stretch>
            <a:fillRect/>
          </a:stretch>
        </p:blipFill>
        <p:spPr>
          <a:xfrm>
            <a:off x="5454051" y="743489"/>
            <a:ext cx="3433313" cy="1909672"/>
          </a:xfrm>
          <a:prstGeom prst="rect">
            <a:avLst/>
          </a:prstGeom>
        </p:spPr>
      </p:pic>
      <p:pic>
        <p:nvPicPr>
          <p:cNvPr id="8" name="Picture 8" descr="Map&#10;&#10;Description automatically generated">
            <a:extLst>
              <a:ext uri="{FF2B5EF4-FFF2-40B4-BE49-F238E27FC236}">
                <a16:creationId xmlns:a16="http://schemas.microsoft.com/office/drawing/2014/main" id="{33684AAC-20B6-FB16-6092-A6D0CA8417D6}"/>
              </a:ext>
            </a:extLst>
          </p:cNvPr>
          <p:cNvPicPr>
            <a:picLocks noChangeAspect="1"/>
          </p:cNvPicPr>
          <p:nvPr/>
        </p:nvPicPr>
        <p:blipFill>
          <a:blip r:embed="rId4"/>
          <a:stretch>
            <a:fillRect/>
          </a:stretch>
        </p:blipFill>
        <p:spPr>
          <a:xfrm>
            <a:off x="5454176" y="2998848"/>
            <a:ext cx="1015585" cy="1534788"/>
          </a:xfrm>
          <a:prstGeom prst="rect">
            <a:avLst/>
          </a:prstGeom>
        </p:spPr>
      </p:pic>
      <p:sp>
        <p:nvSpPr>
          <p:cNvPr id="12" name="TextBox 11">
            <a:extLst>
              <a:ext uri="{FF2B5EF4-FFF2-40B4-BE49-F238E27FC236}">
                <a16:creationId xmlns:a16="http://schemas.microsoft.com/office/drawing/2014/main" id="{C0F9BAB7-FF28-2832-ED8A-D314EFE13325}"/>
              </a:ext>
            </a:extLst>
          </p:cNvPr>
          <p:cNvSpPr txBox="1"/>
          <p:nvPr/>
        </p:nvSpPr>
        <p:spPr>
          <a:xfrm>
            <a:off x="6687141" y="2998741"/>
            <a:ext cx="2104209" cy="17235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br>
              <a:rPr lang="en-GB" sz="1400">
                <a:cs typeface="Arial"/>
              </a:rPr>
            </a:br>
            <a:r>
              <a:rPr lang="en-GB" sz="1400">
                <a:cs typeface="Arial"/>
              </a:rPr>
              <a:t>"</a:t>
            </a:r>
            <a:r>
              <a:rPr lang="en-GB" sz="1400" i="1">
                <a:ea typeface="+mn-lt"/>
                <a:cs typeface="+mn-lt"/>
              </a:rPr>
              <a:t>Superintelligence could either be the best or the worst thing that could happen to humanity, depending on how it is developed and controlled.</a:t>
            </a:r>
            <a:r>
              <a:rPr lang="en-GB" sz="1400">
                <a:cs typeface="Arial"/>
              </a:rPr>
              <a:t>"</a:t>
            </a:r>
            <a:endParaRPr lang="en-US" sz="1400">
              <a:cs typeface="Arial"/>
            </a:endParaRPr>
          </a:p>
          <a:p>
            <a:pPr marL="342900" indent="-342900" algn="just">
              <a:buFontTx/>
              <a:buAutoNum type="arabicPeriod"/>
            </a:pPr>
            <a:endParaRPr lang="en-GB" sz="1400">
              <a:cs typeface="Arial"/>
            </a:endParaRPr>
          </a:p>
        </p:txBody>
      </p:sp>
    </p:spTree>
    <p:extLst>
      <p:ext uri="{BB962C8B-B14F-4D97-AF65-F5344CB8AC3E}">
        <p14:creationId xmlns:p14="http://schemas.microsoft.com/office/powerpoint/2010/main" val="1677035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18</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Limitations, </a:t>
            </a:r>
            <a:r>
              <a:rPr lang="en-GB" err="1">
                <a:latin typeface="JLR Emeric ExtraLight"/>
              </a:rPr>
              <a:t>ChatGPT</a:t>
            </a:r>
            <a:r>
              <a:rPr lang="en-GB">
                <a:latin typeface="JLR Emeric ExtraLight"/>
              </a:rPr>
              <a:t> is not a reasoning agent</a:t>
            </a:r>
            <a:endParaRPr lang="en-GB"/>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217832" cy="33239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May occasionally generate incorrect information</a:t>
            </a:r>
          </a:p>
          <a:p>
            <a:pPr marL="800100" lvl="1" indent="-342900">
              <a:buFontTx/>
              <a:buAutoNum type="arabicPeriod"/>
            </a:pPr>
            <a:r>
              <a:rPr lang="en-GB" sz="1200">
                <a:ea typeface="+mn-lt"/>
                <a:cs typeface="+mn-lt"/>
              </a:rPr>
              <a:t>Basic Maths</a:t>
            </a:r>
          </a:p>
          <a:p>
            <a:pPr marL="800100" lvl="1" indent="-342900">
              <a:buFontTx/>
              <a:buAutoNum type="arabicPeriod"/>
            </a:pPr>
            <a:r>
              <a:rPr lang="en-GB" sz="1200">
                <a:ea typeface="+mn-lt"/>
                <a:cs typeface="+mn-lt"/>
              </a:rPr>
              <a:t>Logic</a:t>
            </a:r>
          </a:p>
          <a:p>
            <a:pPr marL="800100" lvl="1" indent="-342900">
              <a:buFontTx/>
              <a:buAutoNum type="arabicPeriod"/>
            </a:pPr>
            <a:r>
              <a:rPr lang="en-GB" sz="1200">
                <a:ea typeface="+mn-lt"/>
                <a:cs typeface="+mn-lt"/>
              </a:rPr>
              <a:t>Argue Incorrect facts</a:t>
            </a:r>
          </a:p>
          <a:p>
            <a:pPr marL="800100" lvl="1" indent="-342900">
              <a:buFontTx/>
              <a:buAutoNum type="arabicPeriod"/>
            </a:pPr>
            <a:r>
              <a:rPr lang="en-GB" sz="1200">
                <a:ea typeface="+mn-lt"/>
                <a:cs typeface="+mn-lt"/>
              </a:rPr>
              <a:t>Fails at tasks that require specialized knowledge</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May occasionally produce harmful instructions or biased content</a:t>
            </a:r>
          </a:p>
          <a:p>
            <a:pPr marL="800100" lvl="1" indent="-342900">
              <a:buFontTx/>
              <a:buAutoNum type="arabicPeriod"/>
            </a:pPr>
            <a:r>
              <a:rPr lang="en-GB" sz="1200">
                <a:ea typeface="+mn-lt"/>
                <a:cs typeface="+mn-lt"/>
              </a:rPr>
              <a:t>ChatGPT was trained on the collective writing of humans across the world</a:t>
            </a:r>
          </a:p>
          <a:p>
            <a:pPr marL="800100" lvl="1" indent="-342900">
              <a:buFontTx/>
              <a:buAutoNum type="arabicPeriod"/>
            </a:pPr>
            <a:r>
              <a:rPr lang="en-GB" sz="1200">
                <a:ea typeface="+mn-lt"/>
                <a:cs typeface="+mn-lt"/>
              </a:rPr>
              <a:t>The same biases that exist in the real world can also appear in the model.</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Limited knowledge of world and events after 2021</a:t>
            </a:r>
          </a:p>
          <a:p>
            <a:pPr marL="342900" indent="-342900">
              <a:buFontTx/>
              <a:buAutoNum type="arabicPeriod"/>
            </a:pPr>
            <a:endParaRPr lang="en-GB" sz="1200">
              <a:ea typeface="+mn-lt"/>
              <a:cs typeface="+mn-lt"/>
            </a:endParaRPr>
          </a:p>
          <a:p>
            <a:pPr marL="342900" indent="-342900">
              <a:buAutoNum type="arabicPeriod"/>
            </a:pPr>
            <a:r>
              <a:rPr lang="en-GB" sz="1200">
                <a:ea typeface="+mn-lt"/>
                <a:cs typeface="+mn-lt"/>
              </a:rPr>
              <a:t>Fails at tasks that require creating new ideas</a:t>
            </a:r>
            <a:endParaRPr lang="en-US" sz="1200">
              <a:ea typeface="+mn-lt"/>
              <a:cs typeface="+mn-lt"/>
            </a:endParaRPr>
          </a:p>
          <a:p>
            <a:pPr marL="342900" indent="-342900">
              <a:buFontTx/>
              <a:buAutoNum type="arabicPeriod"/>
            </a:pPr>
            <a:endParaRPr lang="en-GB" sz="1200">
              <a:ea typeface="+mn-lt"/>
              <a:cs typeface="+mn-lt"/>
            </a:endParaRPr>
          </a:p>
          <a:p>
            <a:pPr marL="800100" lvl="1" indent="-342900">
              <a:buAutoNum type="arabicPeriod"/>
            </a:pPr>
            <a:endParaRPr lang="en-GB" sz="1200">
              <a:ea typeface="+mn-lt"/>
              <a:cs typeface="+mn-lt"/>
            </a:endParaRPr>
          </a:p>
        </p:txBody>
      </p:sp>
      <p:pic>
        <p:nvPicPr>
          <p:cNvPr id="3" name="Picture 3" descr="Graphical user interface, application&#10;&#10;Description automatically generated">
            <a:extLst>
              <a:ext uri="{FF2B5EF4-FFF2-40B4-BE49-F238E27FC236}">
                <a16:creationId xmlns:a16="http://schemas.microsoft.com/office/drawing/2014/main" id="{258942BD-6DAD-A01E-7524-1E2B491FFC2F}"/>
              </a:ext>
            </a:extLst>
          </p:cNvPr>
          <p:cNvPicPr>
            <a:picLocks noChangeAspect="1"/>
          </p:cNvPicPr>
          <p:nvPr/>
        </p:nvPicPr>
        <p:blipFill>
          <a:blip r:embed="rId2"/>
          <a:stretch>
            <a:fillRect/>
          </a:stretch>
        </p:blipFill>
        <p:spPr>
          <a:xfrm>
            <a:off x="4705618" y="878010"/>
            <a:ext cx="4224270" cy="2453763"/>
          </a:xfrm>
          <a:prstGeom prst="rect">
            <a:avLst/>
          </a:prstGeom>
        </p:spPr>
      </p:pic>
      <p:sp>
        <p:nvSpPr>
          <p:cNvPr id="4" name="Rectangle: Rounded Corners 3">
            <a:extLst>
              <a:ext uri="{FF2B5EF4-FFF2-40B4-BE49-F238E27FC236}">
                <a16:creationId xmlns:a16="http://schemas.microsoft.com/office/drawing/2014/main" id="{1470D798-1233-D191-2B59-A1FF4AF0849E}"/>
              </a:ext>
            </a:extLst>
          </p:cNvPr>
          <p:cNvSpPr/>
          <p:nvPr/>
        </p:nvSpPr>
        <p:spPr>
          <a:xfrm>
            <a:off x="7535751" y="1446458"/>
            <a:ext cx="1381259" cy="18883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Tree>
    <p:extLst>
      <p:ext uri="{BB962C8B-B14F-4D97-AF65-F5344CB8AC3E}">
        <p14:creationId xmlns:p14="http://schemas.microsoft.com/office/powerpoint/2010/main" val="3650377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19</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issues with reasoning</a:t>
            </a:r>
            <a:endParaRPr lang="en-GB"/>
          </a:p>
        </p:txBody>
      </p:sp>
      <p:pic>
        <p:nvPicPr>
          <p:cNvPr id="8" name="Picture 8" descr="Graphical user interface, text, application&#10;&#10;Description automatically generated">
            <a:extLst>
              <a:ext uri="{FF2B5EF4-FFF2-40B4-BE49-F238E27FC236}">
                <a16:creationId xmlns:a16="http://schemas.microsoft.com/office/drawing/2014/main" id="{00897C2B-ECC7-BB34-CBA6-1025BC57D706}"/>
              </a:ext>
            </a:extLst>
          </p:cNvPr>
          <p:cNvPicPr>
            <a:picLocks noChangeAspect="1"/>
          </p:cNvPicPr>
          <p:nvPr/>
        </p:nvPicPr>
        <p:blipFill rotWithShape="1">
          <a:blip r:embed="rId2"/>
          <a:srcRect l="9204" t="50595" r="9204" b="9048"/>
          <a:stretch/>
        </p:blipFill>
        <p:spPr>
          <a:xfrm>
            <a:off x="-1568" y="845923"/>
            <a:ext cx="5135737" cy="2659501"/>
          </a:xfrm>
          <a:prstGeom prst="rect">
            <a:avLst/>
          </a:prstGeom>
        </p:spPr>
      </p:pic>
      <p:pic>
        <p:nvPicPr>
          <p:cNvPr id="6" name="Picture 6" descr="Text&#10;&#10;Description automatically generated">
            <a:extLst>
              <a:ext uri="{FF2B5EF4-FFF2-40B4-BE49-F238E27FC236}">
                <a16:creationId xmlns:a16="http://schemas.microsoft.com/office/drawing/2014/main" id="{D5EBF884-A0FA-D8C8-205B-E1AF89E702F1}"/>
              </a:ext>
            </a:extLst>
          </p:cNvPr>
          <p:cNvPicPr>
            <a:picLocks noChangeAspect="1"/>
          </p:cNvPicPr>
          <p:nvPr/>
        </p:nvPicPr>
        <p:blipFill>
          <a:blip r:embed="rId3"/>
          <a:stretch>
            <a:fillRect/>
          </a:stretch>
        </p:blipFill>
        <p:spPr>
          <a:xfrm>
            <a:off x="4554776" y="2179766"/>
            <a:ext cx="4481186" cy="2459323"/>
          </a:xfrm>
          <a:prstGeom prst="rect">
            <a:avLst/>
          </a:prstGeom>
        </p:spPr>
      </p:pic>
    </p:spTree>
    <p:extLst>
      <p:ext uri="{BB962C8B-B14F-4D97-AF65-F5344CB8AC3E}">
        <p14:creationId xmlns:p14="http://schemas.microsoft.com/office/powerpoint/2010/main" val="222991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Recurrent Neural Network: Limitations</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RNNs as Language Models</a:t>
            </a:r>
          </a:p>
          <a:p>
            <a:pPr marL="817200" lvl="1" indent="-457200">
              <a:buFont typeface="Wingdings" panose="05000000000000000000" pitchFamily="2" charset="2"/>
              <a:buChar char="q"/>
            </a:pPr>
            <a:r>
              <a:rPr lang="en-GB" sz="1600" dirty="0">
                <a:latin typeface="JLR Emeric ExtraLight"/>
              </a:rPr>
              <a:t>Problems in RNNs – Long term dependencies | vanishing and exploding gradients, slow training, reasons </a:t>
            </a:r>
          </a:p>
          <a:p>
            <a:pPr marL="817200" lvl="1" indent="-457200">
              <a:buFont typeface="Wingdings" panose="05000000000000000000" pitchFamily="2" charset="2"/>
              <a:buChar char="q"/>
            </a:pPr>
            <a:r>
              <a:rPr lang="en-GB" sz="1600" dirty="0">
                <a:latin typeface="JLR Emeric ExtraLight"/>
              </a:rPr>
              <a:t>How to overcome the problems in RNNs?</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523177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20</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Ethical Issues</a:t>
            </a:r>
            <a:endParaRPr lang="en-GB"/>
          </a:p>
        </p:txBody>
      </p:sp>
      <p:pic>
        <p:nvPicPr>
          <p:cNvPr id="4" name="Picture 5" descr="Graphical user interface, text, application&#10;&#10;Description automatically generated">
            <a:extLst>
              <a:ext uri="{FF2B5EF4-FFF2-40B4-BE49-F238E27FC236}">
                <a16:creationId xmlns:a16="http://schemas.microsoft.com/office/drawing/2014/main" id="{E8A20FAE-3814-7AC1-7158-4602C3EFBD67}"/>
              </a:ext>
            </a:extLst>
          </p:cNvPr>
          <p:cNvPicPr>
            <a:picLocks noChangeAspect="1"/>
          </p:cNvPicPr>
          <p:nvPr/>
        </p:nvPicPr>
        <p:blipFill rotWithShape="1">
          <a:blip r:embed="rId2"/>
          <a:srcRect t="10791" r="10270" b="8873"/>
          <a:stretch/>
        </p:blipFill>
        <p:spPr>
          <a:xfrm>
            <a:off x="256783" y="1079979"/>
            <a:ext cx="5194091" cy="2616980"/>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880F85A9-B6F3-4855-C8BE-2020375ECC78}"/>
              </a:ext>
            </a:extLst>
          </p:cNvPr>
          <p:cNvPicPr>
            <a:picLocks noChangeAspect="1"/>
          </p:cNvPicPr>
          <p:nvPr/>
        </p:nvPicPr>
        <p:blipFill rotWithShape="1">
          <a:blip r:embed="rId3"/>
          <a:srcRect t="10606" r="6268" b="6566"/>
          <a:stretch/>
        </p:blipFill>
        <p:spPr>
          <a:xfrm>
            <a:off x="3881503" y="1823711"/>
            <a:ext cx="5076467" cy="2522859"/>
          </a:xfrm>
          <a:prstGeom prst="rect">
            <a:avLst/>
          </a:prstGeom>
        </p:spPr>
      </p:pic>
    </p:spTree>
    <p:extLst>
      <p:ext uri="{BB962C8B-B14F-4D97-AF65-F5344CB8AC3E}">
        <p14:creationId xmlns:p14="http://schemas.microsoft.com/office/powerpoint/2010/main" val="4240804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830080-D8A8-E75D-35CD-35C87614F07D}"/>
              </a:ext>
            </a:extLst>
          </p:cNvPr>
          <p:cNvSpPr>
            <a:spLocks noGrp="1"/>
          </p:cNvSpPr>
          <p:nvPr>
            <p:ph type="sldNum" sz="quarter" idx="12"/>
          </p:nvPr>
        </p:nvSpPr>
        <p:spPr/>
        <p:txBody>
          <a:bodyPr/>
          <a:lstStyle/>
          <a:p>
            <a:fld id="{C554A706-D19D-4C79-97F9-BC489483F7EF}" type="slidenum">
              <a:rPr lang="en-GB" smtClean="0"/>
              <a:pPr/>
              <a:t>21</a:t>
            </a:fld>
            <a:endParaRPr lang="en-GB"/>
          </a:p>
        </p:txBody>
      </p:sp>
      <p:sp>
        <p:nvSpPr>
          <p:cNvPr id="3" name="Text Placeholder 2">
            <a:extLst>
              <a:ext uri="{FF2B5EF4-FFF2-40B4-BE49-F238E27FC236}">
                <a16:creationId xmlns:a16="http://schemas.microsoft.com/office/drawing/2014/main" id="{C10F76E4-A49B-451F-3134-B5D48A8A1A30}"/>
              </a:ext>
            </a:extLst>
          </p:cNvPr>
          <p:cNvSpPr>
            <a:spLocks noGrp="1"/>
          </p:cNvSpPr>
          <p:nvPr>
            <p:ph type="body" sz="quarter" idx="16"/>
          </p:nvPr>
        </p:nvSpPr>
        <p:spPr/>
        <p:txBody>
          <a:bodyPr lIns="0" tIns="45720" rIns="91440" bIns="45720" anchor="t"/>
          <a:lstStyle/>
          <a:p>
            <a:r>
              <a:rPr lang="en-GB">
                <a:latin typeface="JLR Emeric ExtraLight"/>
              </a:rPr>
              <a:t>Questions?</a:t>
            </a:r>
            <a:endParaRPr lang="en-US"/>
          </a:p>
        </p:txBody>
      </p:sp>
      <p:pic>
        <p:nvPicPr>
          <p:cNvPr id="7" name="Picture 3" descr="Icon&#10;&#10;Description automatically generated">
            <a:extLst>
              <a:ext uri="{FF2B5EF4-FFF2-40B4-BE49-F238E27FC236}">
                <a16:creationId xmlns:a16="http://schemas.microsoft.com/office/drawing/2014/main" id="{591E9D01-86C9-33C9-FFF2-20F51C5F43CC}"/>
              </a:ext>
            </a:extLst>
          </p:cNvPr>
          <p:cNvPicPr>
            <a:picLocks noChangeAspect="1"/>
          </p:cNvPicPr>
          <p:nvPr/>
        </p:nvPicPr>
        <p:blipFill>
          <a:blip r:embed="rId2"/>
          <a:stretch>
            <a:fillRect/>
          </a:stretch>
        </p:blipFill>
        <p:spPr>
          <a:xfrm>
            <a:off x="6139000" y="862991"/>
            <a:ext cx="2743200" cy="2743200"/>
          </a:xfrm>
          <a:prstGeom prst="rect">
            <a:avLst/>
          </a:prstGeom>
        </p:spPr>
      </p:pic>
      <p:sp>
        <p:nvSpPr>
          <p:cNvPr id="8" name="TextBox 7">
            <a:extLst>
              <a:ext uri="{FF2B5EF4-FFF2-40B4-BE49-F238E27FC236}">
                <a16:creationId xmlns:a16="http://schemas.microsoft.com/office/drawing/2014/main" id="{8CDA2BE4-B2C5-5433-5282-B5912E0BC306}"/>
              </a:ext>
            </a:extLst>
          </p:cNvPr>
          <p:cNvSpPr txBox="1"/>
          <p:nvPr/>
        </p:nvSpPr>
        <p:spPr>
          <a:xfrm>
            <a:off x="1006162" y="1827189"/>
            <a:ext cx="3855611"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4800">
                <a:cs typeface="Arial"/>
              </a:rPr>
              <a:t>Questions?</a:t>
            </a:r>
          </a:p>
        </p:txBody>
      </p:sp>
    </p:spTree>
    <p:extLst>
      <p:ext uri="{BB962C8B-B14F-4D97-AF65-F5344CB8AC3E}">
        <p14:creationId xmlns:p14="http://schemas.microsoft.com/office/powerpoint/2010/main" val="3957694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22</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a:latin typeface="JLR Emeric ExtraLight"/>
              </a:rPr>
              <a:t>Upcoming ChatGPT Series</a:t>
            </a:r>
            <a:endParaRPr lang="en-GB"/>
          </a:p>
        </p:txBody>
      </p:sp>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AutoNum type="arabicPeriod"/>
            </a:pPr>
            <a:r>
              <a:rPr lang="en-GB" sz="1600">
                <a:solidFill>
                  <a:srgbClr val="333333"/>
                </a:solidFill>
                <a:ea typeface="+mn-lt"/>
                <a:cs typeface="+mn-lt"/>
              </a:rPr>
              <a:t>Introduction to </a:t>
            </a:r>
            <a:r>
              <a:rPr lang="en-GB" sz="1600" err="1">
                <a:solidFill>
                  <a:srgbClr val="333333"/>
                </a:solidFill>
                <a:ea typeface="+mn-lt"/>
                <a:cs typeface="+mn-lt"/>
              </a:rPr>
              <a:t>ChatGPT</a:t>
            </a:r>
            <a:endParaRPr lang="en-US" sz="1600">
              <a:cs typeface="Arial"/>
            </a:endParaRP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How </a:t>
            </a:r>
            <a:r>
              <a:rPr lang="en-GB" sz="1600" err="1">
                <a:solidFill>
                  <a:srgbClr val="333333"/>
                </a:solidFill>
                <a:ea typeface="+mn-lt"/>
                <a:cs typeface="+mn-lt"/>
              </a:rPr>
              <a:t>ChatGPT</a:t>
            </a:r>
            <a:r>
              <a:rPr lang="en-GB" sz="1600">
                <a:solidFill>
                  <a:srgbClr val="333333"/>
                </a:solidFill>
                <a:ea typeface="+mn-lt"/>
                <a:cs typeface="+mn-lt"/>
              </a:rPr>
              <a:t> Works</a:t>
            </a:r>
          </a:p>
          <a:p>
            <a:pPr marL="342900" indent="-342900">
              <a:buAutoNum type="arabicPeriod"/>
            </a:pPr>
            <a:endParaRPr lang="en-GB" sz="1600">
              <a:solidFill>
                <a:srgbClr val="000000"/>
              </a:solidFill>
              <a:cs typeface="Arial"/>
            </a:endParaRPr>
          </a:p>
          <a:p>
            <a:pPr marL="342900" indent="-342900">
              <a:buAutoNum type="arabicPeriod"/>
            </a:pPr>
            <a:r>
              <a:rPr lang="en-GB" sz="1600">
                <a:solidFill>
                  <a:srgbClr val="333333"/>
                </a:solidFill>
                <a:ea typeface="+mn-lt"/>
                <a:cs typeface="+mn-lt"/>
              </a:rPr>
              <a:t>Deep dive into </a:t>
            </a:r>
            <a:r>
              <a:rPr lang="en-GB" sz="1600" err="1">
                <a:solidFill>
                  <a:srgbClr val="333333"/>
                </a:solidFill>
                <a:ea typeface="+mn-lt"/>
                <a:cs typeface="+mn-lt"/>
              </a:rPr>
              <a:t>ChatGPT</a:t>
            </a:r>
            <a:endParaRPr lang="en-GB" sz="1600">
              <a:solidFill>
                <a:srgbClr val="333333"/>
              </a:solidFill>
              <a:ea typeface="+mn-lt"/>
              <a:cs typeface="+mn-lt"/>
            </a:endParaRPr>
          </a:p>
          <a:p>
            <a:pPr marL="342900" indent="-342900">
              <a:buAutoNum type="arabicPeriod"/>
            </a:pPr>
            <a:endParaRPr lang="en-GB" sz="1600">
              <a:cs typeface="Arial"/>
            </a:endParaRPr>
          </a:p>
          <a:p>
            <a:pPr marL="342900" indent="-342900">
              <a:buAutoNum type="arabicPeriod"/>
            </a:pPr>
            <a:r>
              <a:rPr lang="en-GB" sz="1600" err="1">
                <a:ea typeface="+mn-lt"/>
                <a:cs typeface="+mn-lt"/>
              </a:rPr>
              <a:t>ChatGPT</a:t>
            </a:r>
            <a:r>
              <a:rPr lang="en-GB" sz="1600">
                <a:ea typeface="+mn-lt"/>
                <a:cs typeface="+mn-lt"/>
              </a:rPr>
              <a:t> use cases and how to use</a:t>
            </a: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The future of </a:t>
            </a:r>
            <a:r>
              <a:rPr lang="en-GB" sz="1600" err="1">
                <a:solidFill>
                  <a:srgbClr val="333333"/>
                </a:solidFill>
                <a:ea typeface="+mn-lt"/>
                <a:cs typeface="+mn-lt"/>
              </a:rPr>
              <a:t>ChatGPT</a:t>
            </a:r>
            <a:r>
              <a:rPr lang="en-GB" sz="1600">
                <a:solidFill>
                  <a:srgbClr val="333333"/>
                </a:solidFill>
                <a:ea typeface="+mn-lt"/>
                <a:cs typeface="+mn-lt"/>
              </a:rPr>
              <a:t> an AI Ethics</a:t>
            </a:r>
          </a:p>
          <a:p>
            <a:pPr marL="342900" indent="-342900">
              <a:buAutoNum type="arabicPeriod"/>
            </a:pPr>
            <a:endParaRPr lang="en-GB" sz="1600">
              <a:cs typeface="Arial"/>
            </a:endParaRPr>
          </a:p>
          <a:p>
            <a:pPr marL="342900" indent="-342900">
              <a:buAutoNum type="arabicPeriod"/>
            </a:pPr>
            <a:endParaRPr lang="en-GB" sz="1600">
              <a:cs typeface="Arial"/>
            </a:endParaRPr>
          </a:p>
          <a:p>
            <a:pPr marL="800100" lvl="1" indent="-342900">
              <a:buFontTx/>
              <a:buAutoNum type="arabicPeriod"/>
            </a:pPr>
            <a:endParaRPr lang="en-GB" sz="1600">
              <a:cs typeface="Arial"/>
            </a:endParaRPr>
          </a:p>
          <a:p>
            <a:pPr marL="342900" indent="-342900">
              <a:buFontTx/>
              <a:buAutoNum type="arabicPeriod"/>
            </a:pPr>
            <a:endParaRPr lang="en-GB" sz="1600">
              <a:cs typeface="Arial"/>
            </a:endParaRPr>
          </a:p>
        </p:txBody>
      </p:sp>
      <p:pic>
        <p:nvPicPr>
          <p:cNvPr id="3" name="Picture 3" descr="Icon&#10;&#10;Description automatically generated">
            <a:extLst>
              <a:ext uri="{FF2B5EF4-FFF2-40B4-BE49-F238E27FC236}">
                <a16:creationId xmlns:a16="http://schemas.microsoft.com/office/drawing/2014/main" id="{B609DC84-BBAB-B07F-E0B4-E827A9F467F3}"/>
              </a:ext>
            </a:extLst>
          </p:cNvPr>
          <p:cNvPicPr>
            <a:picLocks noChangeAspect="1"/>
          </p:cNvPicPr>
          <p:nvPr/>
        </p:nvPicPr>
        <p:blipFill>
          <a:blip r:embed="rId3"/>
          <a:stretch>
            <a:fillRect/>
          </a:stretch>
        </p:blipFill>
        <p:spPr>
          <a:xfrm>
            <a:off x="6187296" y="822744"/>
            <a:ext cx="2743200" cy="2743200"/>
          </a:xfrm>
          <a:prstGeom prst="rect">
            <a:avLst/>
          </a:prstGeom>
        </p:spPr>
      </p:pic>
    </p:spTree>
    <p:extLst>
      <p:ext uri="{BB962C8B-B14F-4D97-AF65-F5344CB8AC3E}">
        <p14:creationId xmlns:p14="http://schemas.microsoft.com/office/powerpoint/2010/main" val="243049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5A1E26-A4FF-76C1-049D-001EE46B4D9D}"/>
              </a:ext>
            </a:extLst>
          </p:cNvPr>
          <p:cNvSpPr>
            <a:spLocks noGrp="1"/>
          </p:cNvSpPr>
          <p:nvPr>
            <p:ph type="sldNum" sz="quarter" idx="12"/>
          </p:nvPr>
        </p:nvSpPr>
        <p:spPr/>
        <p:txBody>
          <a:bodyPr/>
          <a:lstStyle/>
          <a:p>
            <a:fld id="{C554A706-D19D-4C79-97F9-BC489483F7EF}" type="slidenum">
              <a:rPr lang="en-GB" smtClean="0"/>
              <a:pPr/>
              <a:t>3</a:t>
            </a:fld>
            <a:endParaRPr lang="en-GB"/>
          </a:p>
        </p:txBody>
      </p:sp>
      <p:sp>
        <p:nvSpPr>
          <p:cNvPr id="3" name="Text Placeholder 2">
            <a:extLst>
              <a:ext uri="{FF2B5EF4-FFF2-40B4-BE49-F238E27FC236}">
                <a16:creationId xmlns:a16="http://schemas.microsoft.com/office/drawing/2014/main" id="{F2D9E905-40C3-7BA8-23D7-5D08B9261798}"/>
              </a:ext>
            </a:extLst>
          </p:cNvPr>
          <p:cNvSpPr>
            <a:spLocks noGrp="1"/>
          </p:cNvSpPr>
          <p:nvPr>
            <p:ph type="body" sz="quarter" idx="16"/>
          </p:nvPr>
        </p:nvSpPr>
        <p:spPr>
          <a:xfrm>
            <a:off x="220183" y="193935"/>
            <a:ext cx="7827512" cy="184666"/>
          </a:xfrm>
        </p:spPr>
        <p:txBody>
          <a:bodyPr/>
          <a:lstStyle/>
          <a:p>
            <a:r>
              <a:rPr lang="en-GB" sz="2400" dirty="0"/>
              <a:t>Recurrent Neural Networks as Language Models</a:t>
            </a:r>
          </a:p>
          <a:p>
            <a:endParaRPr lang="en-GB" dirty="0"/>
          </a:p>
        </p:txBody>
      </p:sp>
      <p:sp>
        <p:nvSpPr>
          <p:cNvPr id="6" name="TextBox 5">
            <a:extLst>
              <a:ext uri="{FF2B5EF4-FFF2-40B4-BE49-F238E27FC236}">
                <a16:creationId xmlns:a16="http://schemas.microsoft.com/office/drawing/2014/main" id="{6B349983-884B-F4F1-0CB4-64B1ED4F1F5E}"/>
              </a:ext>
            </a:extLst>
          </p:cNvPr>
          <p:cNvSpPr txBox="1"/>
          <p:nvPr/>
        </p:nvSpPr>
        <p:spPr>
          <a:xfrm>
            <a:off x="100978" y="635712"/>
            <a:ext cx="4051345" cy="553997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Feed Forward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Language – sequential processing of data</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Recurrent neural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Notion of “memory”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indent="-285750">
              <a:buFont typeface="Arial" panose="020B0604020202020204" pitchFamily="34" charset="0"/>
              <a:buChar char="•"/>
            </a:pPr>
            <a:r>
              <a:rPr lang="en-GB" dirty="0"/>
              <a:t>Semantic | Contextual meaning capture</a:t>
            </a:r>
          </a:p>
          <a:p>
            <a:endParaRPr lang="en-GB" dirty="0"/>
          </a:p>
          <a:p>
            <a:pPr marL="285750" indent="-285750">
              <a:buFont typeface="Arial" panose="020B0604020202020204" pitchFamily="34" charset="0"/>
              <a:buChar char="•"/>
            </a:pPr>
            <a:r>
              <a:rPr lang="en-GB" dirty="0"/>
              <a:t>Mathematical modelling</a:t>
            </a:r>
          </a:p>
          <a:p>
            <a:pPr marL="285750" indent="-285750">
              <a:buFont typeface="Arial" panose="020B0604020202020204" pitchFamily="34" charset="0"/>
              <a:buChar char="•"/>
            </a:pPr>
            <a:endParaRPr lang="en-GB" b="1" dirty="0">
              <a:solidFill>
                <a:srgbClr val="FF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R="0" algn="l" defTabSz="914400" rtl="0" eaLnBrk="1" fontAlgn="auto" latinLnBrk="0" hangingPunct="1">
              <a:lnSpc>
                <a:spcPct val="100000"/>
              </a:lnSpc>
              <a:spcBef>
                <a:spcPts val="0"/>
              </a:spcBef>
              <a:spcAft>
                <a:spcPts val="0"/>
              </a:spcAft>
              <a:buClrTx/>
              <a:buSzTx/>
              <a:tabLst/>
            </a:pPr>
            <a:endParaRPr lang="en-GB" dirty="0"/>
          </a:p>
          <a:p>
            <a:pPr marR="0" algn="l" defTabSz="914400" rtl="0" eaLnBrk="1" fontAlgn="auto" latinLnBrk="0" hangingPunct="1">
              <a:lnSpc>
                <a:spcPct val="100000"/>
              </a:lnSpc>
              <a:spcBef>
                <a:spcPts val="0"/>
              </a:spcBef>
              <a:spcAft>
                <a:spcPts val="0"/>
              </a:spcAft>
              <a:buClrTx/>
              <a:buSzTx/>
              <a:tabLst/>
            </a:pPr>
            <a:r>
              <a:rPr lang="en-GB" dirty="0">
                <a:solidFill>
                  <a:srgbClr val="FF0000"/>
                </a:solidFill>
              </a:rPr>
              <a:t>       </a:t>
            </a: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p:txBody>
      </p:sp>
      <p:pic>
        <p:nvPicPr>
          <p:cNvPr id="8" name="Picture 7">
            <a:extLst>
              <a:ext uri="{FF2B5EF4-FFF2-40B4-BE49-F238E27FC236}">
                <a16:creationId xmlns:a16="http://schemas.microsoft.com/office/drawing/2014/main" id="{FD56985F-50C7-3C20-CB0A-BA9AD9C26A10}"/>
              </a:ext>
            </a:extLst>
          </p:cNvPr>
          <p:cNvPicPr>
            <a:picLocks noChangeAspect="1"/>
          </p:cNvPicPr>
          <p:nvPr/>
        </p:nvPicPr>
        <p:blipFill>
          <a:blip r:embed="rId3"/>
          <a:stretch>
            <a:fillRect/>
          </a:stretch>
        </p:blipFill>
        <p:spPr>
          <a:xfrm>
            <a:off x="6409686" y="763645"/>
            <a:ext cx="2696528" cy="1661351"/>
          </a:xfrm>
          <a:prstGeom prst="rect">
            <a:avLst/>
          </a:prstGeom>
          <a:ln>
            <a:solidFill>
              <a:schemeClr val="tx1"/>
            </a:solidFill>
          </a:ln>
        </p:spPr>
      </p:pic>
      <p:pic>
        <p:nvPicPr>
          <p:cNvPr id="10" name="Picture 9">
            <a:extLst>
              <a:ext uri="{FF2B5EF4-FFF2-40B4-BE49-F238E27FC236}">
                <a16:creationId xmlns:a16="http://schemas.microsoft.com/office/drawing/2014/main" id="{FF9BC702-A76F-5768-6BF0-2EC77FBDBC29}"/>
              </a:ext>
            </a:extLst>
          </p:cNvPr>
          <p:cNvPicPr>
            <a:picLocks noChangeAspect="1"/>
          </p:cNvPicPr>
          <p:nvPr/>
        </p:nvPicPr>
        <p:blipFill>
          <a:blip r:embed="rId4"/>
          <a:stretch>
            <a:fillRect/>
          </a:stretch>
        </p:blipFill>
        <p:spPr>
          <a:xfrm>
            <a:off x="4133939" y="2405166"/>
            <a:ext cx="2523649" cy="1213009"/>
          </a:xfrm>
          <a:prstGeom prst="rect">
            <a:avLst/>
          </a:prstGeom>
          <a:ln>
            <a:solidFill>
              <a:schemeClr val="tx1"/>
            </a:solidFill>
          </a:ln>
        </p:spPr>
      </p:pic>
      <p:pic>
        <p:nvPicPr>
          <p:cNvPr id="21" name="Picture 20">
            <a:extLst>
              <a:ext uri="{FF2B5EF4-FFF2-40B4-BE49-F238E27FC236}">
                <a16:creationId xmlns:a16="http://schemas.microsoft.com/office/drawing/2014/main" id="{CFD28864-0BF1-4FE2-93B9-771C7D2BE0D6}"/>
              </a:ext>
            </a:extLst>
          </p:cNvPr>
          <p:cNvPicPr>
            <a:picLocks noChangeAspect="1"/>
          </p:cNvPicPr>
          <p:nvPr/>
        </p:nvPicPr>
        <p:blipFill>
          <a:blip r:embed="rId5"/>
          <a:stretch>
            <a:fillRect/>
          </a:stretch>
        </p:blipFill>
        <p:spPr>
          <a:xfrm>
            <a:off x="1163757" y="4392742"/>
            <a:ext cx="2234565" cy="362903"/>
          </a:xfrm>
          <a:prstGeom prst="rect">
            <a:avLst/>
          </a:prstGeom>
        </p:spPr>
      </p:pic>
      <p:pic>
        <p:nvPicPr>
          <p:cNvPr id="23" name="Picture 22">
            <a:extLst>
              <a:ext uri="{FF2B5EF4-FFF2-40B4-BE49-F238E27FC236}">
                <a16:creationId xmlns:a16="http://schemas.microsoft.com/office/drawing/2014/main" id="{85C3C62C-BCD4-8F90-D96D-6414336B9415}"/>
              </a:ext>
            </a:extLst>
          </p:cNvPr>
          <p:cNvPicPr>
            <a:picLocks noChangeAspect="1"/>
          </p:cNvPicPr>
          <p:nvPr/>
        </p:nvPicPr>
        <p:blipFill>
          <a:blip r:embed="rId6"/>
          <a:stretch>
            <a:fillRect/>
          </a:stretch>
        </p:blipFill>
        <p:spPr>
          <a:xfrm>
            <a:off x="3638481" y="4297733"/>
            <a:ext cx="1470660" cy="466725"/>
          </a:xfrm>
          <a:prstGeom prst="rect">
            <a:avLst/>
          </a:prstGeom>
        </p:spPr>
      </p:pic>
      <p:pic>
        <p:nvPicPr>
          <p:cNvPr id="28" name="Picture 27">
            <a:extLst>
              <a:ext uri="{FF2B5EF4-FFF2-40B4-BE49-F238E27FC236}">
                <a16:creationId xmlns:a16="http://schemas.microsoft.com/office/drawing/2014/main" id="{9DEBD311-AC13-06D1-B15F-6B719860C262}"/>
              </a:ext>
            </a:extLst>
          </p:cNvPr>
          <p:cNvPicPr>
            <a:picLocks noChangeAspect="1"/>
          </p:cNvPicPr>
          <p:nvPr/>
        </p:nvPicPr>
        <p:blipFill>
          <a:blip r:embed="rId7"/>
          <a:stretch>
            <a:fillRect/>
          </a:stretch>
        </p:blipFill>
        <p:spPr>
          <a:xfrm>
            <a:off x="6954701" y="2405166"/>
            <a:ext cx="2185988" cy="1238250"/>
          </a:xfrm>
          <a:prstGeom prst="rect">
            <a:avLst/>
          </a:prstGeom>
          <a:ln>
            <a:solidFill>
              <a:schemeClr val="tx1"/>
            </a:solidFill>
          </a:ln>
        </p:spPr>
      </p:pic>
      <p:pic>
        <p:nvPicPr>
          <p:cNvPr id="30" name="Picture 29">
            <a:extLst>
              <a:ext uri="{FF2B5EF4-FFF2-40B4-BE49-F238E27FC236}">
                <a16:creationId xmlns:a16="http://schemas.microsoft.com/office/drawing/2014/main" id="{D8D70D2A-20DB-D765-89C7-4EADAF24D01A}"/>
              </a:ext>
            </a:extLst>
          </p:cNvPr>
          <p:cNvPicPr>
            <a:picLocks noChangeAspect="1"/>
          </p:cNvPicPr>
          <p:nvPr/>
        </p:nvPicPr>
        <p:blipFill>
          <a:blip r:embed="rId8"/>
          <a:stretch>
            <a:fillRect/>
          </a:stretch>
        </p:blipFill>
        <p:spPr>
          <a:xfrm>
            <a:off x="5890478" y="3638839"/>
            <a:ext cx="2523648" cy="1116806"/>
          </a:xfrm>
          <a:prstGeom prst="rect">
            <a:avLst/>
          </a:prstGeom>
          <a:ln>
            <a:solidFill>
              <a:schemeClr val="tx1"/>
            </a:solidFill>
          </a:ln>
        </p:spPr>
      </p:pic>
      <p:sp>
        <p:nvSpPr>
          <p:cNvPr id="31" name="Arrow: Curved Up 30">
            <a:extLst>
              <a:ext uri="{FF2B5EF4-FFF2-40B4-BE49-F238E27FC236}">
                <a16:creationId xmlns:a16="http://schemas.microsoft.com/office/drawing/2014/main" id="{59B269B5-32F1-AF09-FA91-649CBC3F7332}"/>
              </a:ext>
            </a:extLst>
          </p:cNvPr>
          <p:cNvSpPr/>
          <p:nvPr/>
        </p:nvSpPr>
        <p:spPr>
          <a:xfrm>
            <a:off x="2956301" y="4069933"/>
            <a:ext cx="537328" cy="291703"/>
          </a:xfrm>
          <a:prstGeom prst="curvedUp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pic>
        <p:nvPicPr>
          <p:cNvPr id="37" name="Picture 36">
            <a:extLst>
              <a:ext uri="{FF2B5EF4-FFF2-40B4-BE49-F238E27FC236}">
                <a16:creationId xmlns:a16="http://schemas.microsoft.com/office/drawing/2014/main" id="{AD9126FD-2D63-BDF4-9130-46A6F72DCD7D}"/>
              </a:ext>
            </a:extLst>
          </p:cNvPr>
          <p:cNvPicPr>
            <a:picLocks noChangeAspect="1"/>
          </p:cNvPicPr>
          <p:nvPr/>
        </p:nvPicPr>
        <p:blipFill>
          <a:blip r:embed="rId9"/>
          <a:stretch>
            <a:fillRect/>
          </a:stretch>
        </p:blipFill>
        <p:spPr>
          <a:xfrm>
            <a:off x="4451220" y="910664"/>
            <a:ext cx="1697355" cy="1367314"/>
          </a:xfrm>
          <a:prstGeom prst="rect">
            <a:avLst/>
          </a:prstGeom>
          <a:ln>
            <a:solidFill>
              <a:schemeClr val="tx1"/>
            </a:solidFill>
          </a:ln>
        </p:spPr>
      </p:pic>
      <p:sp>
        <p:nvSpPr>
          <p:cNvPr id="38" name="TextBox 37">
            <a:extLst>
              <a:ext uri="{FF2B5EF4-FFF2-40B4-BE49-F238E27FC236}">
                <a16:creationId xmlns:a16="http://schemas.microsoft.com/office/drawing/2014/main" id="{D07D2249-2F78-2607-89D7-65289E217679}"/>
              </a:ext>
            </a:extLst>
          </p:cNvPr>
          <p:cNvSpPr txBox="1"/>
          <p:nvPr/>
        </p:nvSpPr>
        <p:spPr>
          <a:xfrm>
            <a:off x="3573306" y="3920243"/>
            <a:ext cx="1403319"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solidFill>
                  <a:srgbClr val="FF0000"/>
                </a:solidFill>
              </a:rPr>
              <a:t>MEMORY!</a:t>
            </a:r>
          </a:p>
        </p:txBody>
      </p:sp>
    </p:spTree>
    <p:extLst>
      <p:ext uri="{BB962C8B-B14F-4D97-AF65-F5344CB8AC3E}">
        <p14:creationId xmlns:p14="http://schemas.microsoft.com/office/powerpoint/2010/main" val="322231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775A0B-3839-5A96-298D-CC756258DB5D}"/>
              </a:ext>
            </a:extLst>
          </p:cNvPr>
          <p:cNvSpPr>
            <a:spLocks noGrp="1"/>
          </p:cNvSpPr>
          <p:nvPr>
            <p:ph type="sldNum" sz="quarter" idx="12"/>
          </p:nvPr>
        </p:nvSpPr>
        <p:spPr/>
        <p:txBody>
          <a:bodyPr/>
          <a:lstStyle/>
          <a:p>
            <a:fld id="{C554A706-D19D-4C79-97F9-BC489483F7EF}" type="slidenum">
              <a:rPr lang="en-GB" smtClean="0"/>
              <a:pPr/>
              <a:t>4</a:t>
            </a:fld>
            <a:endParaRPr lang="en-GB"/>
          </a:p>
        </p:txBody>
      </p:sp>
      <p:sp>
        <p:nvSpPr>
          <p:cNvPr id="3" name="Text Placeholder 2">
            <a:extLst>
              <a:ext uri="{FF2B5EF4-FFF2-40B4-BE49-F238E27FC236}">
                <a16:creationId xmlns:a16="http://schemas.microsoft.com/office/drawing/2014/main" id="{F6E5F1D5-68E4-F7ED-9C5B-8CCAE5BA94D3}"/>
              </a:ext>
            </a:extLst>
          </p:cNvPr>
          <p:cNvSpPr>
            <a:spLocks noGrp="1"/>
          </p:cNvSpPr>
          <p:nvPr>
            <p:ph type="body" sz="quarter" idx="16"/>
          </p:nvPr>
        </p:nvSpPr>
        <p:spPr>
          <a:xfrm>
            <a:off x="220183" y="153867"/>
            <a:ext cx="7827512" cy="449448"/>
          </a:xfrm>
        </p:spPr>
        <p:txBody>
          <a:bodyPr/>
          <a:lstStyle/>
          <a:p>
            <a:r>
              <a:rPr lang="en-GB" sz="2400" dirty="0"/>
              <a:t>Problems in Recurrent Neural Networks (RNNs)</a:t>
            </a:r>
          </a:p>
        </p:txBody>
      </p:sp>
      <p:sp>
        <p:nvSpPr>
          <p:cNvPr id="4" name="TextBox 3">
            <a:extLst>
              <a:ext uri="{FF2B5EF4-FFF2-40B4-BE49-F238E27FC236}">
                <a16:creationId xmlns:a16="http://schemas.microsoft.com/office/drawing/2014/main" id="{0255BEEE-E33C-FF7B-F434-4194AB097F6D}"/>
              </a:ext>
            </a:extLst>
          </p:cNvPr>
          <p:cNvSpPr txBox="1"/>
          <p:nvPr/>
        </p:nvSpPr>
        <p:spPr>
          <a:xfrm>
            <a:off x="1" y="1423340"/>
            <a:ext cx="4760536" cy="2462213"/>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3F84A592-FC19-AFFB-55BD-50A60FF5AB64}"/>
              </a:ext>
            </a:extLst>
          </p:cNvPr>
          <p:cNvPicPr>
            <a:picLocks noChangeAspect="1"/>
          </p:cNvPicPr>
          <p:nvPr/>
        </p:nvPicPr>
        <p:blipFill>
          <a:blip r:embed="rId3"/>
          <a:stretch>
            <a:fillRect/>
          </a:stretch>
        </p:blipFill>
        <p:spPr>
          <a:xfrm>
            <a:off x="5603180" y="672040"/>
            <a:ext cx="2802731" cy="1807369"/>
          </a:xfrm>
          <a:prstGeom prst="rect">
            <a:avLst/>
          </a:prstGeom>
        </p:spPr>
      </p:pic>
      <p:pic>
        <p:nvPicPr>
          <p:cNvPr id="12" name="Picture 11">
            <a:extLst>
              <a:ext uri="{FF2B5EF4-FFF2-40B4-BE49-F238E27FC236}">
                <a16:creationId xmlns:a16="http://schemas.microsoft.com/office/drawing/2014/main" id="{EF600081-DF66-2A80-592E-0C0AD24312A7}"/>
              </a:ext>
            </a:extLst>
          </p:cNvPr>
          <p:cNvPicPr>
            <a:picLocks noChangeAspect="1"/>
          </p:cNvPicPr>
          <p:nvPr/>
        </p:nvPicPr>
        <p:blipFill>
          <a:blip r:embed="rId4"/>
          <a:stretch>
            <a:fillRect/>
          </a:stretch>
        </p:blipFill>
        <p:spPr>
          <a:xfrm>
            <a:off x="4760537" y="3002092"/>
            <a:ext cx="4143851" cy="1753553"/>
          </a:xfrm>
          <a:prstGeom prst="rect">
            <a:avLst/>
          </a:prstGeom>
        </p:spPr>
      </p:pic>
    </p:spTree>
    <p:extLst>
      <p:ext uri="{BB962C8B-B14F-4D97-AF65-F5344CB8AC3E}">
        <p14:creationId xmlns:p14="http://schemas.microsoft.com/office/powerpoint/2010/main" val="13405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A906B-1A00-F362-CCB6-F4D5C6BABA0F}"/>
              </a:ext>
            </a:extLst>
          </p:cNvPr>
          <p:cNvSpPr>
            <a:spLocks noGrp="1"/>
          </p:cNvSpPr>
          <p:nvPr>
            <p:ph type="sldNum" sz="quarter" idx="12"/>
          </p:nvPr>
        </p:nvSpPr>
        <p:spPr/>
        <p:txBody>
          <a:bodyPr/>
          <a:lstStyle/>
          <a:p>
            <a:fld id="{C554A706-D19D-4C79-97F9-BC489483F7EF}" type="slidenum">
              <a:rPr lang="en-GB" smtClean="0"/>
              <a:pPr/>
              <a:t>5</a:t>
            </a:fld>
            <a:endParaRPr lang="en-GB"/>
          </a:p>
        </p:txBody>
      </p:sp>
      <p:sp>
        <p:nvSpPr>
          <p:cNvPr id="4" name="Text Placeholder 2">
            <a:extLst>
              <a:ext uri="{FF2B5EF4-FFF2-40B4-BE49-F238E27FC236}">
                <a16:creationId xmlns:a16="http://schemas.microsoft.com/office/drawing/2014/main" id="{9038EF74-92A1-B966-C0F5-C8932F937E6B}"/>
              </a:ext>
            </a:extLst>
          </p:cNvPr>
          <p:cNvSpPr>
            <a:spLocks noGrp="1"/>
          </p:cNvSpPr>
          <p:nvPr>
            <p:ph type="body" sz="quarter" idx="16"/>
          </p:nvPr>
        </p:nvSpPr>
        <p:spPr>
          <a:xfrm>
            <a:off x="211236" y="125707"/>
            <a:ext cx="7826375" cy="600157"/>
          </a:xfrm>
        </p:spPr>
        <p:txBody>
          <a:bodyPr/>
          <a:lstStyle/>
          <a:p>
            <a:r>
              <a:rPr lang="en-GB" sz="2400" dirty="0"/>
              <a:t>Problems in Recurrent Neural Networks (RNNs)...</a:t>
            </a:r>
          </a:p>
        </p:txBody>
      </p:sp>
      <p:sp>
        <p:nvSpPr>
          <p:cNvPr id="5" name="TextBox 4">
            <a:extLst>
              <a:ext uri="{FF2B5EF4-FFF2-40B4-BE49-F238E27FC236}">
                <a16:creationId xmlns:a16="http://schemas.microsoft.com/office/drawing/2014/main" id="{01859D4F-381E-3D06-236C-3D1A74BBD938}"/>
              </a:ext>
            </a:extLst>
          </p:cNvPr>
          <p:cNvSpPr txBox="1"/>
          <p:nvPr/>
        </p:nvSpPr>
        <p:spPr>
          <a:xfrm>
            <a:off x="122549" y="757388"/>
            <a:ext cx="4760536" cy="123110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Training RNNs</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F8065274-E2B0-A0C8-F480-A692E3A24EF9}"/>
              </a:ext>
            </a:extLst>
          </p:cNvPr>
          <p:cNvPicPr>
            <a:picLocks noChangeAspect="1"/>
          </p:cNvPicPr>
          <p:nvPr/>
        </p:nvPicPr>
        <p:blipFill>
          <a:blip r:embed="rId3"/>
          <a:stretch>
            <a:fillRect/>
          </a:stretch>
        </p:blipFill>
        <p:spPr>
          <a:xfrm>
            <a:off x="5511486" y="770280"/>
            <a:ext cx="3509963" cy="1626884"/>
          </a:xfrm>
          <a:prstGeom prst="rect">
            <a:avLst/>
          </a:prstGeom>
        </p:spPr>
      </p:pic>
      <p:sp>
        <p:nvSpPr>
          <p:cNvPr id="10" name="TextBox 9">
            <a:extLst>
              <a:ext uri="{FF2B5EF4-FFF2-40B4-BE49-F238E27FC236}">
                <a16:creationId xmlns:a16="http://schemas.microsoft.com/office/drawing/2014/main" id="{87A5E82A-292D-1237-EF16-EF55E98E0CA3}"/>
              </a:ext>
            </a:extLst>
          </p:cNvPr>
          <p:cNvSpPr txBox="1"/>
          <p:nvPr/>
        </p:nvSpPr>
        <p:spPr>
          <a:xfrm>
            <a:off x="48671" y="1123807"/>
            <a:ext cx="4977353" cy="3693319"/>
          </a:xfrm>
          <a:prstGeom prst="rect">
            <a:avLst/>
          </a:prstGeom>
          <a:noFill/>
        </p:spPr>
        <p:txBody>
          <a:bodyPr wrap="square">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Backpropagation with time</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Computing the gradient with respect to h0 will involve many factors of </a:t>
            </a:r>
            <a:r>
              <a:rPr lang="en-GB" sz="1800" dirty="0" err="1"/>
              <a:t>W</a:t>
            </a:r>
            <a:r>
              <a:rPr lang="en-GB" sz="1800" baseline="-25000" dirty="0" err="1"/>
              <a:t>hh</a:t>
            </a:r>
            <a:r>
              <a:rPr lang="en-GB" sz="1800" dirty="0"/>
              <a:t> and repeated gradient computation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&gt;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&lt;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 </a:t>
            </a:r>
          </a:p>
        </p:txBody>
      </p:sp>
      <p:pic>
        <p:nvPicPr>
          <p:cNvPr id="12" name="Picture 11">
            <a:extLst>
              <a:ext uri="{FF2B5EF4-FFF2-40B4-BE49-F238E27FC236}">
                <a16:creationId xmlns:a16="http://schemas.microsoft.com/office/drawing/2014/main" id="{2B377EF4-7AFC-92D6-B0BB-11ACD049C65A}"/>
              </a:ext>
            </a:extLst>
          </p:cNvPr>
          <p:cNvPicPr>
            <a:picLocks noChangeAspect="1"/>
          </p:cNvPicPr>
          <p:nvPr/>
        </p:nvPicPr>
        <p:blipFill>
          <a:blip r:embed="rId4"/>
          <a:stretch>
            <a:fillRect/>
          </a:stretch>
        </p:blipFill>
        <p:spPr>
          <a:xfrm>
            <a:off x="4624387" y="3689245"/>
            <a:ext cx="4519613" cy="1095851"/>
          </a:xfrm>
          <a:prstGeom prst="rect">
            <a:avLst/>
          </a:prstGeom>
        </p:spPr>
      </p:pic>
      <p:pic>
        <p:nvPicPr>
          <p:cNvPr id="13" name="Picture 12">
            <a:extLst>
              <a:ext uri="{FF2B5EF4-FFF2-40B4-BE49-F238E27FC236}">
                <a16:creationId xmlns:a16="http://schemas.microsoft.com/office/drawing/2014/main" id="{656A2BBF-0017-B7D0-4B8D-E604A8A4D43B}"/>
              </a:ext>
            </a:extLst>
          </p:cNvPr>
          <p:cNvPicPr>
            <a:picLocks noChangeAspect="1"/>
          </p:cNvPicPr>
          <p:nvPr/>
        </p:nvPicPr>
        <p:blipFill>
          <a:blip r:embed="rId5"/>
          <a:stretch>
            <a:fillRect/>
          </a:stretch>
        </p:blipFill>
        <p:spPr>
          <a:xfrm>
            <a:off x="5804855" y="2397164"/>
            <a:ext cx="2923223" cy="1236345"/>
          </a:xfrm>
          <a:prstGeom prst="rect">
            <a:avLst/>
          </a:prstGeom>
        </p:spPr>
      </p:pic>
      <p:sp>
        <p:nvSpPr>
          <p:cNvPr id="14" name="Right Brace 13">
            <a:extLst>
              <a:ext uri="{FF2B5EF4-FFF2-40B4-BE49-F238E27FC236}">
                <a16:creationId xmlns:a16="http://schemas.microsoft.com/office/drawing/2014/main" id="{E9D1E761-B4E0-1836-4F6A-794F055C5FC9}"/>
              </a:ext>
            </a:extLst>
          </p:cNvPr>
          <p:cNvSpPr/>
          <p:nvPr/>
        </p:nvSpPr>
        <p:spPr>
          <a:xfrm>
            <a:off x="1973795" y="2721374"/>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B81D9B91-98FE-CF6D-B887-DDE254B9616F}"/>
              </a:ext>
            </a:extLst>
          </p:cNvPr>
          <p:cNvSpPr txBox="1"/>
          <p:nvPr/>
        </p:nvSpPr>
        <p:spPr>
          <a:xfrm>
            <a:off x="2537347" y="2695542"/>
            <a:ext cx="1680148"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exploding gradients </a:t>
            </a:r>
            <a:endParaRPr lang="en-GB" b="1" dirty="0">
              <a:solidFill>
                <a:srgbClr val="FF0000"/>
              </a:solidFill>
            </a:endParaRPr>
          </a:p>
        </p:txBody>
      </p:sp>
      <p:sp>
        <p:nvSpPr>
          <p:cNvPr id="16" name="Right Brace 15">
            <a:extLst>
              <a:ext uri="{FF2B5EF4-FFF2-40B4-BE49-F238E27FC236}">
                <a16:creationId xmlns:a16="http://schemas.microsoft.com/office/drawing/2014/main" id="{6980A9A3-9D68-4889-1EDF-8E6FE16AF043}"/>
              </a:ext>
            </a:extLst>
          </p:cNvPr>
          <p:cNvSpPr/>
          <p:nvPr/>
        </p:nvSpPr>
        <p:spPr>
          <a:xfrm>
            <a:off x="1885630" y="3803538"/>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304708A1-7F7D-38EF-29F0-85201D927716}"/>
              </a:ext>
            </a:extLst>
          </p:cNvPr>
          <p:cNvSpPr txBox="1"/>
          <p:nvPr/>
        </p:nvSpPr>
        <p:spPr>
          <a:xfrm>
            <a:off x="2537348" y="3847435"/>
            <a:ext cx="1489435"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vanishing gradients</a:t>
            </a:r>
          </a:p>
        </p:txBody>
      </p:sp>
    </p:spTree>
    <p:extLst>
      <p:ext uri="{BB962C8B-B14F-4D97-AF65-F5344CB8AC3E}">
        <p14:creationId xmlns:p14="http://schemas.microsoft.com/office/powerpoint/2010/main" val="414602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06198F-AE63-3E41-2D8F-960BA8A795B2}"/>
              </a:ext>
            </a:extLst>
          </p:cNvPr>
          <p:cNvSpPr>
            <a:spLocks noGrp="1"/>
          </p:cNvSpPr>
          <p:nvPr>
            <p:ph type="sldNum" sz="quarter" idx="12"/>
          </p:nvPr>
        </p:nvSpPr>
        <p:spPr/>
        <p:txBody>
          <a:bodyPr/>
          <a:lstStyle/>
          <a:p>
            <a:fld id="{C554A706-D19D-4C79-97F9-BC489483F7EF}" type="slidenum">
              <a:rPr lang="en-GB" smtClean="0"/>
              <a:pPr/>
              <a:t>6</a:t>
            </a:fld>
            <a:endParaRPr lang="en-GB"/>
          </a:p>
        </p:txBody>
      </p:sp>
      <p:sp>
        <p:nvSpPr>
          <p:cNvPr id="3" name="Text Placeholder 2">
            <a:extLst>
              <a:ext uri="{FF2B5EF4-FFF2-40B4-BE49-F238E27FC236}">
                <a16:creationId xmlns:a16="http://schemas.microsoft.com/office/drawing/2014/main" id="{E5EA8A06-72A3-1BD7-24B9-2854857FBC7D}"/>
              </a:ext>
            </a:extLst>
          </p:cNvPr>
          <p:cNvSpPr>
            <a:spLocks noGrp="1"/>
          </p:cNvSpPr>
          <p:nvPr>
            <p:ph type="body" sz="quarter" idx="16"/>
          </p:nvPr>
        </p:nvSpPr>
        <p:spPr/>
        <p:txBody>
          <a:bodyPr/>
          <a:lstStyle/>
          <a:p>
            <a:r>
              <a:rPr lang="en-GB" sz="2400" dirty="0"/>
              <a:t>How to overcome the problems in RNNs?</a:t>
            </a:r>
          </a:p>
        </p:txBody>
      </p:sp>
      <p:pic>
        <p:nvPicPr>
          <p:cNvPr id="4" name="Picture 3">
            <a:extLst>
              <a:ext uri="{FF2B5EF4-FFF2-40B4-BE49-F238E27FC236}">
                <a16:creationId xmlns:a16="http://schemas.microsoft.com/office/drawing/2014/main" id="{BD879603-8891-7DCE-1690-A1D343F2CD91}"/>
              </a:ext>
            </a:extLst>
          </p:cNvPr>
          <p:cNvPicPr>
            <a:picLocks noChangeAspect="1"/>
          </p:cNvPicPr>
          <p:nvPr/>
        </p:nvPicPr>
        <p:blipFill>
          <a:blip r:embed="rId3"/>
          <a:stretch>
            <a:fillRect/>
          </a:stretch>
        </p:blipFill>
        <p:spPr>
          <a:xfrm>
            <a:off x="6213928" y="771011"/>
            <a:ext cx="2448306" cy="1386840"/>
          </a:xfrm>
          <a:prstGeom prst="rect">
            <a:avLst/>
          </a:prstGeom>
          <a:ln>
            <a:solidFill>
              <a:schemeClr val="tx1"/>
            </a:solidFill>
          </a:ln>
        </p:spPr>
      </p:pic>
      <p:sp>
        <p:nvSpPr>
          <p:cNvPr id="5" name="TextBox 4">
            <a:extLst>
              <a:ext uri="{FF2B5EF4-FFF2-40B4-BE49-F238E27FC236}">
                <a16:creationId xmlns:a16="http://schemas.microsoft.com/office/drawing/2014/main" id="{0BC8F2C6-FB41-4C88-F740-5F8FC086268E}"/>
              </a:ext>
            </a:extLst>
          </p:cNvPr>
          <p:cNvSpPr txBox="1"/>
          <p:nvPr/>
        </p:nvSpPr>
        <p:spPr>
          <a:xfrm>
            <a:off x="220183" y="867266"/>
            <a:ext cx="5190803" cy="3323987"/>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How to tackle sequential processing?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We want to parallelize the computation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Can we use feed forward networks?</a:t>
            </a:r>
          </a:p>
          <a:p>
            <a:pPr marR="0" algn="l" defTabSz="914400" rtl="0" eaLnBrk="1" fontAlgn="auto" latinLnBrk="0" hangingPunct="1">
              <a:lnSpc>
                <a:spcPct val="100000"/>
              </a:lnSpc>
              <a:spcBef>
                <a:spcPts val="0"/>
              </a:spcBef>
              <a:spcAft>
                <a:spcPts val="0"/>
              </a:spcAft>
              <a:buClrTx/>
              <a:buSzTx/>
              <a:tabLst/>
            </a:pPr>
            <a:endParaRPr lang="en-GB" dirty="0"/>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Eliminates recurrence - </a:t>
            </a:r>
            <a:r>
              <a:rPr lang="en-GB" b="1" dirty="0">
                <a:solidFill>
                  <a:srgbClr val="FF0000"/>
                </a:solidFill>
              </a:rPr>
              <a:t>but</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No Scalability</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No order </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No notion of memory</a:t>
            </a:r>
          </a:p>
          <a:p>
            <a:pPr marL="398250" marR="0" algn="l" defTabSz="914400" rtl="0" eaLnBrk="1" fontAlgn="auto" latinLnBrk="0" hangingPunct="1">
              <a:lnSpc>
                <a:spcPct val="100000"/>
              </a:lnSpc>
              <a:spcBef>
                <a:spcPts val="0"/>
              </a:spcBef>
              <a:spcAft>
                <a:spcPts val="0"/>
              </a:spcAft>
              <a:buClrTx/>
              <a:buSzTx/>
              <a:tabLst/>
            </a:pPr>
            <a:endParaRPr lang="en-GB" dirty="0"/>
          </a:p>
          <a:p>
            <a:pPr marL="25200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solidFill>
                  <a:srgbClr val="FF0000"/>
                </a:solidFill>
              </a:rPr>
              <a:t>What do we want to achieve?</a:t>
            </a:r>
          </a:p>
        </p:txBody>
      </p:sp>
      <p:pic>
        <p:nvPicPr>
          <p:cNvPr id="7" name="Picture 6">
            <a:extLst>
              <a:ext uri="{FF2B5EF4-FFF2-40B4-BE49-F238E27FC236}">
                <a16:creationId xmlns:a16="http://schemas.microsoft.com/office/drawing/2014/main" id="{5A1D2844-5C87-8FA8-EA7B-76F1B751BBCC}"/>
              </a:ext>
            </a:extLst>
          </p:cNvPr>
          <p:cNvPicPr>
            <a:picLocks noChangeAspect="1"/>
          </p:cNvPicPr>
          <p:nvPr/>
        </p:nvPicPr>
        <p:blipFill>
          <a:blip r:embed="rId4"/>
          <a:stretch>
            <a:fillRect/>
          </a:stretch>
        </p:blipFill>
        <p:spPr>
          <a:xfrm>
            <a:off x="6213928" y="2261496"/>
            <a:ext cx="2489454" cy="1219581"/>
          </a:xfrm>
          <a:prstGeom prst="rect">
            <a:avLst/>
          </a:prstGeom>
          <a:ln>
            <a:solidFill>
              <a:schemeClr val="tx1"/>
            </a:solidFill>
          </a:ln>
        </p:spPr>
      </p:pic>
      <p:pic>
        <p:nvPicPr>
          <p:cNvPr id="9" name="Picture 8">
            <a:extLst>
              <a:ext uri="{FF2B5EF4-FFF2-40B4-BE49-F238E27FC236}">
                <a16:creationId xmlns:a16="http://schemas.microsoft.com/office/drawing/2014/main" id="{0792D5B6-3EA6-5744-5EE0-0F1824039DF9}"/>
              </a:ext>
            </a:extLst>
          </p:cNvPr>
          <p:cNvPicPr>
            <a:picLocks noChangeAspect="1"/>
          </p:cNvPicPr>
          <p:nvPr/>
        </p:nvPicPr>
        <p:blipFill>
          <a:blip r:embed="rId5"/>
          <a:stretch>
            <a:fillRect/>
          </a:stretch>
        </p:blipFill>
        <p:spPr>
          <a:xfrm>
            <a:off x="6213929" y="3517836"/>
            <a:ext cx="2448306" cy="1217676"/>
          </a:xfrm>
          <a:prstGeom prst="rect">
            <a:avLst/>
          </a:prstGeom>
          <a:ln>
            <a:solidFill>
              <a:schemeClr val="tx1"/>
            </a:solidFill>
          </a:ln>
        </p:spPr>
      </p:pic>
    </p:spTree>
    <p:extLst>
      <p:ext uri="{BB962C8B-B14F-4D97-AF65-F5344CB8AC3E}">
        <p14:creationId xmlns:p14="http://schemas.microsoft.com/office/powerpoint/2010/main" val="410471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918B14-A761-53FF-7362-F3CE872B73CB}"/>
              </a:ext>
            </a:extLst>
          </p:cNvPr>
          <p:cNvSpPr>
            <a:spLocks noGrp="1"/>
          </p:cNvSpPr>
          <p:nvPr>
            <p:ph type="sldNum" sz="quarter" idx="12"/>
          </p:nvPr>
        </p:nvSpPr>
        <p:spPr/>
        <p:txBody>
          <a:bodyPr/>
          <a:lstStyle/>
          <a:p>
            <a:fld id="{C554A706-D19D-4C79-97F9-BC489483F7EF}" type="slidenum">
              <a:rPr lang="en-GB" smtClean="0"/>
              <a:pPr/>
              <a:t>7</a:t>
            </a:fld>
            <a:endParaRPr lang="en-GB"/>
          </a:p>
        </p:txBody>
      </p:sp>
      <p:sp>
        <p:nvSpPr>
          <p:cNvPr id="3" name="Text Placeholder 2">
            <a:extLst>
              <a:ext uri="{FF2B5EF4-FFF2-40B4-BE49-F238E27FC236}">
                <a16:creationId xmlns:a16="http://schemas.microsoft.com/office/drawing/2014/main" id="{A1FCAB18-A706-3014-FFCC-E798F0EFCFF5}"/>
              </a:ext>
            </a:extLst>
          </p:cNvPr>
          <p:cNvSpPr>
            <a:spLocks noGrp="1"/>
          </p:cNvSpPr>
          <p:nvPr>
            <p:ph type="body" sz="quarter" idx="16"/>
          </p:nvPr>
        </p:nvSpPr>
        <p:spPr/>
        <p:txBody>
          <a:bodyPr/>
          <a:lstStyle/>
          <a:p>
            <a:r>
              <a:rPr lang="en-GB" sz="2400" dirty="0"/>
              <a:t>What do we want to achieve?</a:t>
            </a:r>
          </a:p>
          <a:p>
            <a:endParaRPr lang="en-GB" dirty="0"/>
          </a:p>
        </p:txBody>
      </p:sp>
      <p:pic>
        <p:nvPicPr>
          <p:cNvPr id="7" name="Picture 6">
            <a:extLst>
              <a:ext uri="{FF2B5EF4-FFF2-40B4-BE49-F238E27FC236}">
                <a16:creationId xmlns:a16="http://schemas.microsoft.com/office/drawing/2014/main" id="{76AE11F9-C3DF-266A-8CAA-996B8EFA0295}"/>
              </a:ext>
            </a:extLst>
          </p:cNvPr>
          <p:cNvPicPr>
            <a:picLocks noChangeAspect="1"/>
          </p:cNvPicPr>
          <p:nvPr/>
        </p:nvPicPr>
        <p:blipFill>
          <a:blip r:embed="rId3"/>
          <a:stretch>
            <a:fillRect/>
          </a:stretch>
        </p:blipFill>
        <p:spPr>
          <a:xfrm>
            <a:off x="6283121" y="1127926"/>
            <a:ext cx="2740343" cy="2126933"/>
          </a:xfrm>
          <a:prstGeom prst="rect">
            <a:avLst/>
          </a:prstGeom>
        </p:spPr>
      </p:pic>
      <p:sp>
        <p:nvSpPr>
          <p:cNvPr id="9" name="TextBox 8">
            <a:extLst>
              <a:ext uri="{FF2B5EF4-FFF2-40B4-BE49-F238E27FC236}">
                <a16:creationId xmlns:a16="http://schemas.microsoft.com/office/drawing/2014/main" id="{96C4A103-C70E-BAE6-EDF9-4D74291B83CF}"/>
              </a:ext>
            </a:extLst>
          </p:cNvPr>
          <p:cNvSpPr txBox="1"/>
          <p:nvPr/>
        </p:nvSpPr>
        <p:spPr>
          <a:xfrm>
            <a:off x="306372" y="1245251"/>
            <a:ext cx="4572000" cy="2862322"/>
          </a:xfrm>
          <a:prstGeom prst="rect">
            <a:avLst/>
          </a:prstGeom>
          <a:noFill/>
        </p:spPr>
        <p:txBody>
          <a:bodyPr wrap="square">
            <a:spAutoFit/>
          </a:bodyPr>
          <a:lstStyle/>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How humans detect images?</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Pay “attention” to specific parts of the image</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kern="100" dirty="0">
                <a:latin typeface="Calibri" panose="020F0502020204030204" pitchFamily="34" charset="0"/>
                <a:ea typeface="DengXian" panose="02010600030101010101" pitchFamily="2" charset="-122"/>
                <a:cs typeface="Arial" panose="020B0604020202020204" pitchFamily="34" charset="0"/>
              </a:rPr>
              <a:t>“Attend” to what is important in sequential data </a:t>
            </a:r>
            <a:endParaRPr lang="en-GB" dirty="0"/>
          </a:p>
          <a:p>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Concept of “Attention”</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p:txBody>
      </p:sp>
      <p:sp>
        <p:nvSpPr>
          <p:cNvPr id="4" name="TextBox 3">
            <a:extLst>
              <a:ext uri="{FF2B5EF4-FFF2-40B4-BE49-F238E27FC236}">
                <a16:creationId xmlns:a16="http://schemas.microsoft.com/office/drawing/2014/main" id="{2EAC6F22-6AFB-AC22-E920-B954D3B9E98B}"/>
              </a:ext>
            </a:extLst>
          </p:cNvPr>
          <p:cNvSpPr txBox="1"/>
          <p:nvPr/>
        </p:nvSpPr>
        <p:spPr>
          <a:xfrm>
            <a:off x="5720798" y="3461576"/>
            <a:ext cx="3423942"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To every </a:t>
            </a:r>
            <a:r>
              <a:rPr lang="en-GB" dirty="0">
                <a:solidFill>
                  <a:srgbClr val="FF0000"/>
                </a:solidFill>
              </a:rPr>
              <a:t>action</a:t>
            </a:r>
            <a:r>
              <a:rPr lang="en-GB" dirty="0"/>
              <a:t> there is an equal an opposite </a:t>
            </a:r>
            <a:r>
              <a:rPr lang="en-GB" dirty="0">
                <a:solidFill>
                  <a:srgbClr val="FF0000"/>
                </a:solidFill>
              </a:rPr>
              <a:t>reaction</a:t>
            </a:r>
          </a:p>
        </p:txBody>
      </p:sp>
      <p:sp>
        <p:nvSpPr>
          <p:cNvPr id="5" name="TextBox 4">
            <a:extLst>
              <a:ext uri="{FF2B5EF4-FFF2-40B4-BE49-F238E27FC236}">
                <a16:creationId xmlns:a16="http://schemas.microsoft.com/office/drawing/2014/main" id="{2044DE88-3216-7A42-E42E-7C54D2B3DACE}"/>
              </a:ext>
            </a:extLst>
          </p:cNvPr>
          <p:cNvSpPr txBox="1"/>
          <p:nvPr/>
        </p:nvSpPr>
        <p:spPr>
          <a:xfrm>
            <a:off x="5640670" y="4107573"/>
            <a:ext cx="3252246" cy="55399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Hence this is Newton’s third law</a:t>
            </a:r>
          </a:p>
        </p:txBody>
      </p:sp>
    </p:spTree>
    <p:extLst>
      <p:ext uri="{BB962C8B-B14F-4D97-AF65-F5344CB8AC3E}">
        <p14:creationId xmlns:p14="http://schemas.microsoft.com/office/powerpoint/2010/main" val="22455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8</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077605" y="1306561"/>
            <a:ext cx="7223399" cy="1802517"/>
          </a:xfrm>
        </p:spPr>
        <p:txBody>
          <a:bodyPr lIns="0" tIns="45720" rIns="91440" bIns="45720" anchor="t"/>
          <a:lstStyle/>
          <a:p>
            <a:r>
              <a:rPr lang="en-GB" sz="3200" dirty="0">
                <a:latin typeface="JLR Emeric ExtraLight"/>
              </a:rPr>
              <a:t>“Attention Is All You Need”</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Intuition of Attention</a:t>
            </a:r>
          </a:p>
          <a:p>
            <a:pPr marL="817200" lvl="1" indent="-457200">
              <a:buFont typeface="Wingdings" panose="05000000000000000000" pitchFamily="2" charset="2"/>
              <a:buChar char="q"/>
            </a:pPr>
            <a:r>
              <a:rPr lang="en-GB" sz="1600" dirty="0">
                <a:latin typeface="JLR Emeric ExtraLight"/>
              </a:rPr>
              <a:t>Transformer vs RNNs</a:t>
            </a:r>
          </a:p>
          <a:p>
            <a:pPr marL="817200" lvl="1" indent="-457200">
              <a:buFont typeface="Wingdings" panose="05000000000000000000" pitchFamily="2" charset="2"/>
              <a:buChar char="q"/>
            </a:pPr>
            <a:r>
              <a:rPr lang="en-GB" sz="1600" dirty="0">
                <a:latin typeface="JLR Emeric ExtraLight"/>
              </a:rPr>
              <a:t>An overview of  the Transformer Architecture</a:t>
            </a:r>
          </a:p>
          <a:p>
            <a:pPr marL="817200" lvl="1" indent="-457200">
              <a:buFont typeface="Wingdings" panose="05000000000000000000" pitchFamily="2" charset="2"/>
              <a:buChar char="q"/>
            </a:pPr>
            <a:r>
              <a:rPr lang="en-GB" sz="1600" dirty="0">
                <a:latin typeface="JLR Emeric ExtraLight"/>
              </a:rPr>
              <a:t>BERT and GPT</a:t>
            </a:r>
          </a:p>
          <a:p>
            <a:pPr marL="817200" lvl="1" indent="-457200">
              <a:buFont typeface="Wingdings" panose="05000000000000000000" pitchFamily="2" charset="2"/>
              <a:buChar char="q"/>
            </a:pPr>
            <a:r>
              <a:rPr lang="en-GB" sz="1600" dirty="0">
                <a:latin typeface="JLR Emeric ExtraLight"/>
              </a:rPr>
              <a:t>The GPT in ChatGPT</a:t>
            </a:r>
          </a:p>
          <a:p>
            <a:pPr marL="817200" lvl="1" indent="-457200">
              <a:buFont typeface="Wingdings" panose="05000000000000000000" pitchFamily="2" charset="2"/>
              <a:buChar char="q"/>
            </a:pPr>
            <a:endParaRPr lang="en-GB" sz="1600" dirty="0">
              <a:latin typeface="JLR Emeric ExtraLight"/>
              <a:hlinkClick r:id="rId3"/>
            </a:endParaRPr>
          </a:p>
          <a:p>
            <a:pPr lvl="1" indent="0">
              <a:buNone/>
            </a:pPr>
            <a:r>
              <a:rPr lang="en-GB" sz="3200" dirty="0">
                <a:latin typeface="JLR Emeric ExtraLight"/>
                <a:hlinkClick r:id="rId3"/>
              </a:rPr>
              <a:t>Attention Is All You Need</a:t>
            </a:r>
            <a:endParaRPr lang="en-GB" sz="3200" dirty="0">
              <a:latin typeface="JLR Emeric ExtraLight"/>
            </a:endParaRPr>
          </a:p>
          <a:p>
            <a:pPr lvl="4" indent="0">
              <a:buNone/>
            </a:pPr>
            <a:endParaRPr lang="en-GB" sz="3000" dirty="0">
              <a:latin typeface="JLR Emeric ExtraLight"/>
            </a:endParaRPr>
          </a:p>
          <a:p>
            <a:endParaRPr lang="en-GB" sz="2800" dirty="0">
              <a:latin typeface="JLR Emeric ExtraLight"/>
              <a:hlinkClick r:id="rId3"/>
            </a:endParaRPr>
          </a:p>
        </p:txBody>
      </p:sp>
      <p:graphicFrame>
        <p:nvGraphicFramePr>
          <p:cNvPr id="4" name="Object 3">
            <a:extLst>
              <a:ext uri="{FF2B5EF4-FFF2-40B4-BE49-F238E27FC236}">
                <a16:creationId xmlns:a16="http://schemas.microsoft.com/office/drawing/2014/main" id="{FDBF0239-43EA-1639-21AD-6D3D69A6188F}"/>
              </a:ext>
            </a:extLst>
          </p:cNvPr>
          <p:cNvGraphicFramePr>
            <a:graphicFrameLocks noChangeAspect="1"/>
          </p:cNvGraphicFramePr>
          <p:nvPr>
            <p:extLst>
              <p:ext uri="{D42A27DB-BD31-4B8C-83A1-F6EECF244321}">
                <p14:modId xmlns:p14="http://schemas.microsoft.com/office/powerpoint/2010/main" val="3828226513"/>
              </p:ext>
            </p:extLst>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Acrobat Document" r:id="rId4" imgW="0" imgH="0" progId="AcroExch.Document.DC">
                  <p:embed/>
                </p:oleObj>
              </mc:Choice>
              <mc:Fallback>
                <p:oleObj name="Acrobat Document" r:id="rId4" imgW="0" imgH="0" progId="AcroExch.Document.DC">
                  <p:embed/>
                  <p:pic>
                    <p:nvPicPr>
                      <p:cNvPr id="0" name=""/>
                      <p:cNvPicPr/>
                      <p:nvPr/>
                    </p:nvPicPr>
                    <p:blipFill/>
                    <p:spPr>
                      <a:xfrm>
                        <a:off x="1524000" y="539750"/>
                        <a:ext cx="6096000" cy="40640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22DB3DDB-E646-CBEF-EAC2-5D1F329F1DBC}"/>
              </a:ext>
            </a:extLst>
          </p:cNvPr>
          <p:cNvPicPr>
            <a:picLocks noChangeAspect="1"/>
          </p:cNvPicPr>
          <p:nvPr/>
        </p:nvPicPr>
        <p:blipFill>
          <a:blip r:embed="rId5"/>
          <a:stretch>
            <a:fillRect/>
          </a:stretch>
        </p:blipFill>
        <p:spPr>
          <a:xfrm>
            <a:off x="6119052" y="1306561"/>
            <a:ext cx="2983230" cy="2786063"/>
          </a:xfrm>
          <a:prstGeom prst="rect">
            <a:avLst/>
          </a:prstGeom>
        </p:spPr>
      </p:pic>
    </p:spTree>
    <p:extLst>
      <p:ext uri="{BB962C8B-B14F-4D97-AF65-F5344CB8AC3E}">
        <p14:creationId xmlns:p14="http://schemas.microsoft.com/office/powerpoint/2010/main" val="143613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E82F88-5C2B-F79E-1883-2E0586EF073D}"/>
              </a:ext>
            </a:extLst>
          </p:cNvPr>
          <p:cNvSpPr>
            <a:spLocks noGrp="1"/>
          </p:cNvSpPr>
          <p:nvPr>
            <p:ph type="sldNum" sz="quarter" idx="12"/>
          </p:nvPr>
        </p:nvSpPr>
        <p:spPr/>
        <p:txBody>
          <a:bodyPr/>
          <a:lstStyle/>
          <a:p>
            <a:fld id="{C554A706-D19D-4C79-97F9-BC489483F7EF}" type="slidenum">
              <a:rPr lang="en-GB" smtClean="0"/>
              <a:pPr/>
              <a:t>9</a:t>
            </a:fld>
            <a:endParaRPr lang="en-GB"/>
          </a:p>
        </p:txBody>
      </p:sp>
      <p:sp>
        <p:nvSpPr>
          <p:cNvPr id="3" name="Text Placeholder 2">
            <a:extLst>
              <a:ext uri="{FF2B5EF4-FFF2-40B4-BE49-F238E27FC236}">
                <a16:creationId xmlns:a16="http://schemas.microsoft.com/office/drawing/2014/main" id="{9B05FAEF-7E53-F3B0-55D1-F4D12840C851}"/>
              </a:ext>
            </a:extLst>
          </p:cNvPr>
          <p:cNvSpPr>
            <a:spLocks noGrp="1"/>
          </p:cNvSpPr>
          <p:nvPr>
            <p:ph type="body" sz="quarter" idx="16"/>
          </p:nvPr>
        </p:nvSpPr>
        <p:spPr/>
        <p:txBody>
          <a:bodyPr/>
          <a:lstStyle/>
          <a:p>
            <a:r>
              <a:rPr lang="en-GB" sz="2800" dirty="0"/>
              <a:t>Intuition of Attention: Search</a:t>
            </a:r>
          </a:p>
        </p:txBody>
      </p:sp>
      <p:pic>
        <p:nvPicPr>
          <p:cNvPr id="4" name="Picture 3">
            <a:extLst>
              <a:ext uri="{FF2B5EF4-FFF2-40B4-BE49-F238E27FC236}">
                <a16:creationId xmlns:a16="http://schemas.microsoft.com/office/drawing/2014/main" id="{21F53FC0-7038-24FC-8D0A-41A6B2411C2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9084" y="739909"/>
            <a:ext cx="4564380" cy="3211195"/>
          </a:xfrm>
          <a:prstGeom prst="rect">
            <a:avLst/>
          </a:prstGeom>
          <a:noFill/>
          <a:ln>
            <a:noFill/>
          </a:ln>
        </p:spPr>
      </p:pic>
    </p:spTree>
    <p:extLst>
      <p:ext uri="{BB962C8B-B14F-4D97-AF65-F5344CB8AC3E}">
        <p14:creationId xmlns:p14="http://schemas.microsoft.com/office/powerpoint/2010/main" val="507543710"/>
      </p:ext>
    </p:extLst>
  </p:cSld>
  <p:clrMapOvr>
    <a:masterClrMapping/>
  </p:clrMapOvr>
</p:sld>
</file>

<file path=ppt/theme/theme1.xml><?xml version="1.0" encoding="utf-8"?>
<a:theme xmlns:a="http://schemas.openxmlformats.org/drawingml/2006/main" name="DIGI_HEADERS &amp; BREAKS">
  <a:themeElements>
    <a:clrScheme name="JLR">
      <a:dk1>
        <a:srgbClr val="131313"/>
      </a:dk1>
      <a:lt1>
        <a:sysClr val="window" lastClr="FFFFFF"/>
      </a:lt1>
      <a:dk2>
        <a:srgbClr val="8C8C8C"/>
      </a:dk2>
      <a:lt2>
        <a:srgbClr val="E8E8E8"/>
      </a:lt2>
      <a:accent1>
        <a:srgbClr val="573535"/>
      </a:accent1>
      <a:accent2>
        <a:srgbClr val="A47245"/>
      </a:accent2>
      <a:accent3>
        <a:srgbClr val="BBA56E"/>
      </a:accent3>
      <a:accent4>
        <a:srgbClr val="333348"/>
      </a:accent4>
      <a:accent5>
        <a:srgbClr val="4E5F7A"/>
      </a:accent5>
      <a:accent6>
        <a:srgbClr val="91A19F"/>
      </a:accent6>
      <a:hlink>
        <a:srgbClr val="131313"/>
      </a:hlink>
      <a:folHlink>
        <a:srgbClr val="52525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400"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2.xml><?xml version="1.0" encoding="utf-8"?>
<a:theme xmlns:a="http://schemas.openxmlformats.org/drawingml/2006/main" name="DIGI_CONTENT">
  <a:themeElements>
    <a:clrScheme name="Digital Colour Palette">
      <a:dk1>
        <a:srgbClr val="000000"/>
      </a:dk1>
      <a:lt1>
        <a:sysClr val="window" lastClr="FFFFFF"/>
      </a:lt1>
      <a:dk2>
        <a:srgbClr val="3E1C8A"/>
      </a:dk2>
      <a:lt2>
        <a:srgbClr val="9F8EC5"/>
      </a:lt2>
      <a:accent1>
        <a:srgbClr val="4E5F7A"/>
      </a:accent1>
      <a:accent2>
        <a:srgbClr val="333348"/>
      </a:accent2>
      <a:accent3>
        <a:srgbClr val="40465C"/>
      </a:accent3>
      <a:accent4>
        <a:srgbClr val="D8DDE0"/>
      </a:accent4>
      <a:accent5>
        <a:srgbClr val="525252"/>
      </a:accent5>
      <a:accent6>
        <a:srgbClr val="8C8C8C"/>
      </a:accent6>
      <a:hlink>
        <a:srgbClr val="C4C4C4"/>
      </a:hlink>
      <a:folHlink>
        <a:srgbClr val="E8E8E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marL="0" marR="0" indent="0" algn="l" defTabSz="914400" rtl="0" eaLnBrk="1" fontAlgn="auto" latinLnBrk="0" hangingPunct="1">
          <a:lnSpc>
            <a:spcPct val="100000"/>
          </a:lnSpc>
          <a:spcBef>
            <a:spcPts val="0"/>
          </a:spcBef>
          <a:spcAft>
            <a:spcPts val="0"/>
          </a:spcAft>
          <a:buClrTx/>
          <a:buSzTx/>
          <a:buFontTx/>
          <a:buNone/>
          <a:tabLst/>
          <a:defRPr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29556841EEAC4A9D7CB468E9A7E31A" ma:contentTypeVersion="11" ma:contentTypeDescription="Create a new document." ma:contentTypeScope="" ma:versionID="60f87b0ecee8c666a46bb1246352bca8">
  <xsd:schema xmlns:xsd="http://www.w3.org/2001/XMLSchema" xmlns:xs="http://www.w3.org/2001/XMLSchema" xmlns:p="http://schemas.microsoft.com/office/2006/metadata/properties" xmlns:ns2="5cb9538b-d121-438b-af9a-2818aca4c923" xmlns:ns3="5ed216b9-22f4-4d62-afd0-890ca5f83575" targetNamespace="http://schemas.microsoft.com/office/2006/metadata/properties" ma:root="true" ma:fieldsID="9778ad744ec7e372d9db9f069a7d72a6" ns2:_="" ns3:_="">
    <xsd:import namespace="5cb9538b-d121-438b-af9a-2818aca4c923"/>
    <xsd:import namespace="5ed216b9-22f4-4d62-afd0-890ca5f8357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b9538b-d121-438b-af9a-2818aca4c9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1a9981d-741d-4dde-8b20-345ed497435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d216b9-22f4-4d62-afd0-890ca5f8357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e528a7a-f573-4d0c-a336-12c1a9cd91c0}" ma:internalName="TaxCatchAll" ma:showField="CatchAllData" ma:web="5ed216b9-22f4-4d62-afd0-890ca5f835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ed216b9-22f4-4d62-afd0-890ca5f83575" xsi:nil="true"/>
    <lcf76f155ced4ddcb4097134ff3c332f xmlns="5cb9538b-d121-438b-af9a-2818aca4c92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A8DA9F1-59D4-4F8F-955F-1796FE5B577F}">
  <ds:schemaRefs>
    <ds:schemaRef ds:uri="5cb9538b-d121-438b-af9a-2818aca4c923"/>
    <ds:schemaRef ds:uri="5ed216b9-22f4-4d62-afd0-890ca5f835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0ABABE-9BF8-409B-A5D7-1165E736313C}">
  <ds:schemaRefs>
    <ds:schemaRef ds:uri="http://schemas.microsoft.com/sharepoint/v3/contenttype/forms"/>
  </ds:schemaRefs>
</ds:datastoreItem>
</file>

<file path=customXml/itemProps3.xml><?xml version="1.0" encoding="utf-8"?>
<ds:datastoreItem xmlns:ds="http://schemas.openxmlformats.org/officeDocument/2006/customXml" ds:itemID="{8E2AB686-E47F-49C9-80E6-51BB2E5C00EB}">
  <ds:schemaRefs>
    <ds:schemaRef ds:uri="http://purl.org/dc/elements/1.1/"/>
    <ds:schemaRef ds:uri="http://purl.org/dc/dcmitype/"/>
    <ds:schemaRef ds:uri="http://schemas.microsoft.com/office/2006/documentManagement/types"/>
    <ds:schemaRef ds:uri="http://schemas.microsoft.com/office/2006/metadata/properties"/>
    <ds:schemaRef ds:uri="5ed216b9-22f4-4d62-afd0-890ca5f83575"/>
    <ds:schemaRef ds:uri="http://www.w3.org/XML/1998/namespace"/>
    <ds:schemaRef ds:uri="http://purl.org/dc/terms/"/>
    <ds:schemaRef ds:uri="http://schemas.microsoft.com/office/infopath/2007/PartnerControls"/>
    <ds:schemaRef ds:uri="http://schemas.openxmlformats.org/package/2006/metadata/core-properties"/>
    <ds:schemaRef ds:uri="5cb9538b-d121-438b-af9a-2818aca4c923"/>
  </ds:schemaRefs>
</ds:datastoreItem>
</file>

<file path=docProps/app.xml><?xml version="1.0" encoding="utf-8"?>
<Properties xmlns="http://schemas.openxmlformats.org/officeDocument/2006/extended-properties" xmlns:vt="http://schemas.openxmlformats.org/officeDocument/2006/docPropsVTypes">
  <Template/>
  <TotalTime>0</TotalTime>
  <Words>2258</Words>
  <Application>Microsoft Office PowerPoint</Application>
  <PresentationFormat>On-screen Show (16:9)</PresentationFormat>
  <Paragraphs>317</Paragraphs>
  <Slides>22</Slides>
  <Notes>10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4" baseType="lpstr">
      <vt:lpstr>-apple-system</vt:lpstr>
      <vt:lpstr>Arial,Sans-Serif</vt:lpstr>
      <vt:lpstr>Arial</vt:lpstr>
      <vt:lpstr>Calibri</vt:lpstr>
      <vt:lpstr>Courier New</vt:lpstr>
      <vt:lpstr>JLR Emeric</vt:lpstr>
      <vt:lpstr>JLR Emeric ExtraLight</vt:lpstr>
      <vt:lpstr>JLR Emeric SemiBold</vt:lpstr>
      <vt:lpstr>Wingdings</vt:lpstr>
      <vt:lpstr>DIGI_HEADERS &amp; BREAKS</vt:lpstr>
      <vt:lpstr>DIGI_CONTENT</vt:lpstr>
      <vt:lpstr>Acrobat Document</vt:lpstr>
      <vt:lpstr>How Chatgpt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Owen</dc:creator>
  <cp:lastModifiedBy>Ajay Taneja</cp:lastModifiedBy>
  <cp:revision>25</cp:revision>
  <dcterms:created xsi:type="dcterms:W3CDTF">2022-05-10T07:59:21Z</dcterms:created>
  <dcterms:modified xsi:type="dcterms:W3CDTF">2023-05-22T09:49:19Z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0x010100F129556841EEAC4A9D7CB468E9A7E31A</vt:lpwstr>
  </property>
  <property fmtid="{D5CDD505-2E9C-101B-9397-08002B2CF9AE}" pid="3" name="Order">
    <vt:r8>5852300</vt:r8>
  </property>
  <property fmtid="{D5CDD505-2E9C-101B-9397-08002B2CF9AE}" pid="4" name="PrimaryPolicyCommitment">
    <vt:lpwstr/>
  </property>
  <property fmtid="{D5CDD505-2E9C-101B-9397-08002B2CF9AE}" pid="5" name="RelatedFunctions">
    <vt:lpwstr>647;#All|ff20392c-f58a-4878-bc07-3294c3236521</vt:lpwstr>
  </property>
  <property fmtid="{D5CDD505-2E9C-101B-9397-08002B2CF9AE}" pid="6" name="ResourceTypes">
    <vt:lpwstr>;#Working Instruction;#</vt:lpwstr>
  </property>
  <property fmtid="{D5CDD505-2E9C-101B-9397-08002B2CF9AE}" pid="7" name="RelatedWaiverDocuments">
    <vt:lpwstr/>
  </property>
  <property fmtid="{D5CDD505-2E9C-101B-9397-08002B2CF9AE}" pid="8" name="RelatedKeyWorkSystems">
    <vt:lpwstr>438;#10. Brand Model Creation and Delivery System|de5707f0-2d77-48b5-bec9-1ea2ad0deed3;#869;##10.04 Define Brand Strategy|d698321a-69e2-467e-9ad2-c081f697bce6</vt:lpwstr>
  </property>
  <property fmtid="{D5CDD505-2E9C-101B-9397-08002B2CF9AE}" pid="9" name="RelatedBusinessPriorities">
    <vt:lpwstr/>
  </property>
  <property fmtid="{D5CDD505-2E9C-101B-9397-08002B2CF9AE}" pid="10" name="RelatedRegions">
    <vt:lpwstr>648;#All|ff20392c-f58a-4878-bc07-3294c3236521</vt:lpwstr>
  </property>
  <property fmtid="{D5CDD505-2E9C-101B-9397-08002B2CF9AE}" pid="11" name="RelatedTopics">
    <vt:lpwstr/>
  </property>
  <property fmtid="{D5CDD505-2E9C-101B-9397-08002B2CF9AE}" pid="12" name="DocumentOwners">
    <vt:lpwstr>386;#Global Marketing|e0b710cf-c6d3-43a1-8630-de31700b267e</vt:lpwstr>
  </property>
  <property fmtid="{D5CDD505-2E9C-101B-9397-08002B2CF9AE}" pid="13" name="SAPSourceSystem">
    <vt:lpwstr/>
  </property>
  <property fmtid="{D5CDD505-2E9C-101B-9397-08002B2CF9AE}" pid="14" name="DocumentContentOwnerText">
    <vt:lpwstr/>
  </property>
  <property fmtid="{D5CDD505-2E9C-101B-9397-08002B2CF9AE}" pid="15" name="PolicyType">
    <vt:lpwstr>Corporate</vt:lpwstr>
  </property>
  <property fmtid="{D5CDD505-2E9C-101B-9397-08002B2CF9AE}" pid="16" name="SecondaryPolicyCommitment">
    <vt:lpwstr/>
  </property>
  <property fmtid="{D5CDD505-2E9C-101B-9397-08002B2CF9AE}" pid="17" name="SubType">
    <vt:lpwstr/>
  </property>
  <property fmtid="{D5CDD505-2E9C-101B-9397-08002B2CF9AE}" pid="18" name="DocumentAuthorText">
    <vt:lpwstr/>
  </property>
  <property fmtid="{D5CDD505-2E9C-101B-9397-08002B2CF9AE}" pid="19" name="ApprovingFunction">
    <vt:lpwstr>1905;#Marketing Sales and Service|3617296b-c237-41b7-9e55-0214083b70db</vt:lpwstr>
  </property>
  <property fmtid="{D5CDD505-2E9C-101B-9397-08002B2CF9AE}" pid="20" name="o72d03a6b0124fcd9116ffac64a96c16">
    <vt:lpwstr/>
  </property>
  <property fmtid="{D5CDD505-2E9C-101B-9397-08002B2CF9AE}" pid="21" name="RelatedProcedureDocuments">
    <vt:lpwstr/>
  </property>
  <property fmtid="{D5CDD505-2E9C-101B-9397-08002B2CF9AE}" pid="22" name="ArisProcessMapLink">
    <vt:lpwstr/>
  </property>
  <property fmtid="{D5CDD505-2E9C-101B-9397-08002B2CF9AE}" pid="23" name="RelatedProcesses">
    <vt:lpwstr/>
  </property>
  <property fmtid="{D5CDD505-2E9C-101B-9397-08002B2CF9AE}" pid="24" name="RelatedRoles">
    <vt:lpwstr/>
  </property>
  <property fmtid="{D5CDD505-2E9C-101B-9397-08002B2CF9AE}" pid="25" name="k7ab7f0d3705407585ad49050a0045ae">
    <vt:lpwstr/>
  </property>
  <property fmtid="{D5CDD505-2E9C-101B-9397-08002B2CF9AE}" pid="26" name="ArisProcessRequested">
    <vt:bool>false</vt:bool>
  </property>
  <property fmtid="{D5CDD505-2E9C-101B-9397-08002B2CF9AE}" pid="27" name="RelatedPolicies">
    <vt:lpwstr/>
  </property>
  <property fmtid="{D5CDD505-2E9C-101B-9397-08002B2CF9AE}" pid="28" name="Approver">
    <vt:lpwstr/>
  </property>
  <property fmtid="{D5CDD505-2E9C-101B-9397-08002B2CF9AE}" pid="29" name="RelatedDownload">
    <vt:lpwstr/>
  </property>
  <property fmtid="{D5CDD505-2E9C-101B-9397-08002B2CF9AE}" pid="30" name="SendEmai">
    <vt:lpwstr/>
  </property>
  <property fmtid="{D5CDD505-2E9C-101B-9397-08002B2CF9AE}" pid="31" name="xd_ProgID">
    <vt:lpwstr/>
  </property>
  <property fmtid="{D5CDD505-2E9C-101B-9397-08002B2CF9AE}" pid="32" name="TemplateUrl">
    <vt:lpwstr/>
  </property>
  <property fmtid="{D5CDD505-2E9C-101B-9397-08002B2CF9AE}" pid="33" name="_CopySource">
    <vt:lpwstr>https://jlrway.sp.jlrint.com/sites/jlrway/User Staging Content/NARMSTR1/JLR_Template_2017.pptx</vt:lpwstr>
  </property>
  <property fmtid="{D5CDD505-2E9C-101B-9397-08002B2CF9AE}" pid="34" name="WorkflowChangePath">
    <vt:lpwstr>d93a9958-29d7-45fd-80b0-fab7688a8a0d,77;d93a9958-29d7-45fd-80b0-fab7688a8a0d,87;</vt:lpwstr>
  </property>
  <property fmtid="{D5CDD505-2E9C-101B-9397-08002B2CF9AE}" pid="35" name="BlankApp">
    <vt:lpwstr/>
  </property>
  <property fmtid="{D5CDD505-2E9C-101B-9397-08002B2CF9AE}" pid="36" name="ArchiveD">
    <vt:lpwstr/>
  </property>
  <property fmtid="{D5CDD505-2E9C-101B-9397-08002B2CF9AE}" pid="37" name="Function">
    <vt:lpwstr/>
  </property>
  <property fmtid="{D5CDD505-2E9C-101B-9397-08002B2CF9AE}" pid="38" name="MediaServiceImageTags">
    <vt:lpwstr/>
  </property>
</Properties>
</file>